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54"/>
  </p:notesMasterIdLst>
  <p:handoutMasterIdLst>
    <p:handoutMasterId r:id="rId55"/>
  </p:handoutMasterIdLst>
  <p:sldIdLst>
    <p:sldId id="274" r:id="rId4"/>
    <p:sldId id="276" r:id="rId5"/>
    <p:sldId id="444" r:id="rId6"/>
    <p:sldId id="443" r:id="rId7"/>
    <p:sldId id="437" r:id="rId8"/>
    <p:sldId id="436" r:id="rId9"/>
    <p:sldId id="438" r:id="rId10"/>
    <p:sldId id="439" r:id="rId11"/>
    <p:sldId id="440" r:id="rId12"/>
    <p:sldId id="442" r:id="rId13"/>
    <p:sldId id="446" r:id="rId14"/>
    <p:sldId id="447" r:id="rId15"/>
    <p:sldId id="455" r:id="rId16"/>
    <p:sldId id="457" r:id="rId17"/>
    <p:sldId id="451" r:id="rId18"/>
    <p:sldId id="452" r:id="rId19"/>
    <p:sldId id="453" r:id="rId20"/>
    <p:sldId id="454" r:id="rId21"/>
    <p:sldId id="456" r:id="rId22"/>
    <p:sldId id="458" r:id="rId23"/>
    <p:sldId id="459" r:id="rId24"/>
    <p:sldId id="449" r:id="rId25"/>
    <p:sldId id="461" r:id="rId26"/>
    <p:sldId id="462" r:id="rId27"/>
    <p:sldId id="463" r:id="rId28"/>
    <p:sldId id="464" r:id="rId29"/>
    <p:sldId id="460" r:id="rId30"/>
    <p:sldId id="465" r:id="rId31"/>
    <p:sldId id="450" r:id="rId32"/>
    <p:sldId id="466" r:id="rId33"/>
    <p:sldId id="467" r:id="rId34"/>
    <p:sldId id="468" r:id="rId35"/>
    <p:sldId id="476" r:id="rId36"/>
    <p:sldId id="469" r:id="rId37"/>
    <p:sldId id="470" r:id="rId38"/>
    <p:sldId id="471" r:id="rId39"/>
    <p:sldId id="472" r:id="rId40"/>
    <p:sldId id="480" r:id="rId41"/>
    <p:sldId id="473" r:id="rId42"/>
    <p:sldId id="474" r:id="rId43"/>
    <p:sldId id="477" r:id="rId44"/>
    <p:sldId id="475" r:id="rId45"/>
    <p:sldId id="478" r:id="rId46"/>
    <p:sldId id="479" r:id="rId47"/>
    <p:sldId id="481" r:id="rId48"/>
    <p:sldId id="349" r:id="rId49"/>
    <p:sldId id="435" r:id="rId50"/>
    <p:sldId id="401" r:id="rId51"/>
    <p:sldId id="400" r:id="rId52"/>
    <p:sldId id="399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Public and Private Blockchains" id="{E2B99304-6C18-4139-858D-65C846E47214}">
          <p14:sldIdLst>
            <p14:sldId id="444"/>
            <p14:sldId id="443"/>
            <p14:sldId id="437"/>
            <p14:sldId id="436"/>
            <p14:sldId id="438"/>
            <p14:sldId id="439"/>
            <p14:sldId id="440"/>
            <p14:sldId id="442"/>
          </p14:sldIdLst>
        </p14:section>
        <p14:section name="Hyperledger" id="{3268FEC5-8FBF-4150-8148-1B2B9C9DCF06}">
          <p14:sldIdLst>
            <p14:sldId id="446"/>
            <p14:sldId id="447"/>
            <p14:sldId id="455"/>
            <p14:sldId id="457"/>
            <p14:sldId id="451"/>
            <p14:sldId id="452"/>
            <p14:sldId id="453"/>
            <p14:sldId id="454"/>
            <p14:sldId id="456"/>
            <p14:sldId id="458"/>
          </p14:sldIdLst>
        </p14:section>
        <p14:section name="Hyperledger Tools" id="{5439654A-4F4C-4B57-B98A-643BCBBFEA63}">
          <p14:sldIdLst>
            <p14:sldId id="459"/>
            <p14:sldId id="449"/>
            <p14:sldId id="461"/>
            <p14:sldId id="462"/>
            <p14:sldId id="463"/>
          </p14:sldIdLst>
        </p14:section>
        <p14:section name="Hyperledger Fabric" id="{DA18D2EA-CBA9-450D-AD70-903D148D0476}">
          <p14:sldIdLst>
            <p14:sldId id="464"/>
            <p14:sldId id="460"/>
            <p14:sldId id="465"/>
            <p14:sldId id="450"/>
            <p14:sldId id="466"/>
            <p14:sldId id="467"/>
            <p14:sldId id="468"/>
            <p14:sldId id="476"/>
            <p14:sldId id="469"/>
            <p14:sldId id="470"/>
            <p14:sldId id="471"/>
            <p14:sldId id="472"/>
            <p14:sldId id="480"/>
            <p14:sldId id="473"/>
            <p14:sldId id="474"/>
            <p14:sldId id="477"/>
            <p14:sldId id="475"/>
            <p14:sldId id="478"/>
            <p14:sldId id="479"/>
            <p14:sldId id="481"/>
          </p14:sldIdLst>
        </p14:section>
        <p14:section name="Conclusion" id="{10E03AB1-9AA8-4E86-9A64-D741901E50A2}">
          <p14:sldIdLst>
            <p14:sldId id="349"/>
            <p14:sldId id="435"/>
            <p14:sldId id="401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9DAAB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9" d="100"/>
          <a:sy n="79" d="100"/>
        </p:scale>
        <p:origin x="101" y="2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854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49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05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28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575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072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49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5582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2352143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4039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97800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41509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67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ransition/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7Oo9QNa0Yc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nrVlICgiY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s3Zjxbo8TM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yperledger.org/" TargetMode="External"/><Relationship Id="rId2" Type="http://schemas.openxmlformats.org/officeDocument/2006/relationships/hyperlink" Target="https://www.ibm.com/blogs/blockchain/2017/05/the-difference-between-public-and-private-blockcha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yperledger-fabric.readthedocs.io/en/release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Corporate Blockchain Platforms Hyperledger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Public and Private chains, Introduction to Hyperledger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090326" y="4078022"/>
            <a:ext cx="119135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Solidity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26" name="Picture 2" descr="Резултат с изображение за smart contracts">
            <a:extLst>
              <a:ext uri="{FF2B5EF4-FFF2-40B4-BE49-F238E27FC236}">
                <a16:creationId xmlns:a16="http://schemas.microsoft.com/office/drawing/2014/main" id="{C8B54248-2491-4597-BF1C-1766CD58C3F1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4011" y="3733800"/>
            <a:ext cx="477678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P</a:t>
            </a:r>
            <a:r>
              <a:rPr lang="en-US" dirty="0"/>
              <a:t>r</a:t>
            </a:r>
            <a:r>
              <a:rPr lang="bg-BG" dirty="0"/>
              <a:t>i</a:t>
            </a:r>
            <a:r>
              <a:rPr lang="en-US" dirty="0"/>
              <a:t>v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e/</a:t>
            </a:r>
            <a:r>
              <a:rPr lang="en-US" dirty="0"/>
              <a:t>P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m</a:t>
            </a:r>
            <a:r>
              <a:rPr lang="en-US" dirty="0" err="1"/>
              <a:t>i</a:t>
            </a:r>
            <a:r>
              <a:rPr lang="bg-BG" dirty="0"/>
              <a:t>s</a:t>
            </a:r>
            <a:r>
              <a:rPr lang="en-US" dirty="0"/>
              <a:t>s</a:t>
            </a:r>
            <a:r>
              <a:rPr lang="bg-BG" dirty="0"/>
              <a:t>i</a:t>
            </a:r>
            <a:r>
              <a:rPr lang="en-US" dirty="0"/>
              <a:t>o</a:t>
            </a:r>
            <a:r>
              <a:rPr lang="bg-BG" dirty="0"/>
              <a:t>n</a:t>
            </a:r>
            <a:r>
              <a:rPr lang="en-US" dirty="0"/>
              <a:t>e</a:t>
            </a:r>
            <a:r>
              <a:rPr lang="bg-BG" dirty="0"/>
              <a:t>d </a:t>
            </a:r>
            <a:r>
              <a:rPr lang="en-US" dirty="0"/>
              <a:t>a</a:t>
            </a:r>
            <a:r>
              <a:rPr lang="bg-BG" dirty="0" err="1"/>
              <a:t>nd</a:t>
            </a:r>
            <a:r>
              <a:rPr lang="bg-BG" dirty="0"/>
              <a:t> </a:t>
            </a:r>
            <a:r>
              <a:rPr lang="bg-BG" dirty="0" err="1"/>
              <a:t>Public</a:t>
            </a:r>
            <a:r>
              <a:rPr lang="bg-BG" dirty="0"/>
              <a:t>/</a:t>
            </a:r>
            <a:r>
              <a:rPr lang="bg-BG" dirty="0" err="1"/>
              <a:t>Permission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s</a:t>
            </a:r>
            <a:r>
              <a:rPr lang="bg-BG" dirty="0"/>
              <a:t>s </a:t>
            </a:r>
            <a:r>
              <a:rPr lang="bg-BG" dirty="0" err="1"/>
              <a:t>Blockchain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endParaRPr lang="bg-BG" dirty="0"/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</a:p>
          <a:p>
            <a:pPr lvl="1"/>
            <a:r>
              <a:rPr lang="bg-BG" dirty="0" err="1"/>
              <a:t>Particip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t</a:t>
            </a:r>
            <a:r>
              <a:rPr lang="bg-BG" dirty="0"/>
              <a:t>s </a:t>
            </a:r>
            <a:r>
              <a:rPr lang="en-US" dirty="0"/>
              <a:t>a</a:t>
            </a:r>
            <a:r>
              <a:rPr lang="bg-BG" dirty="0"/>
              <a:t>r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k</a:t>
            </a:r>
            <a:r>
              <a:rPr lang="bg-BG" dirty="0"/>
              <a:t>n</a:t>
            </a:r>
            <a:r>
              <a:rPr lang="en-US" dirty="0"/>
              <a:t>o</a:t>
            </a:r>
            <a:r>
              <a:rPr lang="bg-BG" dirty="0"/>
              <a:t>w</a:t>
            </a:r>
            <a:r>
              <a:rPr lang="en-US" dirty="0"/>
              <a:t>n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r</a:t>
            </a:r>
            <a:r>
              <a:rPr lang="en-US" dirty="0"/>
              <a:t>u</a:t>
            </a:r>
            <a:r>
              <a:rPr lang="bg-BG" dirty="0"/>
              <a:t>s</a:t>
            </a:r>
            <a:r>
              <a:rPr lang="en-US" dirty="0"/>
              <a:t>t</a:t>
            </a:r>
            <a:r>
              <a:rPr lang="bg-BG" dirty="0"/>
              <a:t>e</a:t>
            </a:r>
            <a:r>
              <a:rPr lang="en-US" dirty="0"/>
              <a:t>d</a:t>
            </a:r>
            <a:endParaRPr lang="bg-BG" dirty="0"/>
          </a:p>
          <a:p>
            <a:pPr lvl="1"/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g</a:t>
            </a:r>
            <a:r>
              <a:rPr lang="en-US" dirty="0"/>
              <a:t>a</a:t>
            </a:r>
            <a:r>
              <a:rPr lang="bg-BG" dirty="0"/>
              <a:t>l 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t</a:t>
            </a:r>
            <a:r>
              <a:rPr lang="en-US" dirty="0"/>
              <a:t>r</a:t>
            </a:r>
            <a:r>
              <a:rPr lang="bg-BG" dirty="0"/>
              <a:t>a</a:t>
            </a:r>
            <a:r>
              <a:rPr lang="en-US" dirty="0"/>
              <a:t>c</a:t>
            </a:r>
            <a:r>
              <a:rPr lang="bg-BG" dirty="0"/>
              <a:t>t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a</a:t>
            </a:r>
            <a:r>
              <a:rPr lang="en-US" dirty="0"/>
              <a:t>n</a:t>
            </a:r>
            <a:r>
              <a:rPr lang="bg-BG" dirty="0"/>
              <a:t> </a:t>
            </a:r>
            <a:r>
              <a:rPr lang="en-US" dirty="0"/>
              <a:t>r</a:t>
            </a:r>
            <a:r>
              <a:rPr lang="bg-BG" dirty="0"/>
              <a:t>e</a:t>
            </a:r>
            <a:r>
              <a:rPr lang="en-US" dirty="0"/>
              <a:t>p</a:t>
            </a:r>
            <a:r>
              <a:rPr lang="bg-BG" dirty="0"/>
              <a:t>l</a:t>
            </a:r>
            <a:r>
              <a:rPr lang="en-US" dirty="0"/>
              <a:t>a</a:t>
            </a:r>
            <a:r>
              <a:rPr lang="bg-BG" dirty="0"/>
              <a:t>c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y</a:t>
            </a:r>
            <a:r>
              <a:rPr lang="en-US" dirty="0"/>
              <a:t>s</a:t>
            </a:r>
            <a:r>
              <a:rPr lang="bg-BG" dirty="0"/>
              <a:t>t</a:t>
            </a:r>
            <a:r>
              <a:rPr lang="en-US" dirty="0"/>
              <a:t>e</a:t>
            </a:r>
            <a:r>
              <a:rPr lang="bg-BG" dirty="0"/>
              <a:t>m </a:t>
            </a:r>
            <a:r>
              <a:rPr lang="en-US" dirty="0"/>
              <a:t>m</a:t>
            </a:r>
            <a:r>
              <a:rPr lang="bg-BG" dirty="0"/>
              <a:t>e</a:t>
            </a:r>
            <a:r>
              <a:rPr lang="en-US" dirty="0"/>
              <a:t>c</a:t>
            </a:r>
            <a:r>
              <a:rPr lang="bg-BG" dirty="0"/>
              <a:t>h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m</a:t>
            </a:r>
            <a:r>
              <a:rPr lang="en-US" dirty="0"/>
              <a:t>s</a:t>
            </a:r>
            <a:endParaRPr lang="bg-BG" dirty="0"/>
          </a:p>
          <a:p>
            <a:pPr lvl="1"/>
            <a:r>
              <a:rPr lang="bg-BG" dirty="0"/>
              <a:t>N</a:t>
            </a:r>
            <a:r>
              <a:rPr lang="en-US" dirty="0"/>
              <a:t>o</a:t>
            </a:r>
            <a:r>
              <a:rPr lang="bg-BG" dirty="0"/>
              <a:t>t </a:t>
            </a:r>
            <a:r>
              <a:rPr lang="en-US" dirty="0"/>
              <a:t>a</a:t>
            </a:r>
            <a:r>
              <a:rPr lang="bg-BG" dirty="0"/>
              <a:t> „</a:t>
            </a:r>
            <a:r>
              <a:rPr lang="bg-BG" dirty="0" err="1"/>
              <a:t>trust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s</a:t>
            </a:r>
            <a:r>
              <a:rPr lang="bg-BG" dirty="0"/>
              <a:t>s“ </a:t>
            </a:r>
            <a:r>
              <a:rPr lang="en-US" dirty="0"/>
              <a:t>s</a:t>
            </a:r>
            <a:r>
              <a:rPr lang="bg-BG" dirty="0"/>
              <a:t>y</a:t>
            </a:r>
            <a:r>
              <a:rPr lang="en-US" dirty="0"/>
              <a:t>s</a:t>
            </a:r>
            <a:r>
              <a:rPr lang="bg-BG" dirty="0"/>
              <a:t>t</a:t>
            </a:r>
            <a:r>
              <a:rPr lang="en-US" dirty="0"/>
              <a:t>e</a:t>
            </a:r>
            <a:r>
              <a:rPr lang="bg-BG" dirty="0"/>
              <a:t>m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err="1"/>
              <a:t>No</a:t>
            </a:r>
            <a:r>
              <a:rPr lang="bg-BG" dirty="0"/>
              <a:t> </a:t>
            </a:r>
            <a:r>
              <a:rPr lang="bg-BG" dirty="0" err="1"/>
              <a:t>authoritative</a:t>
            </a:r>
            <a:r>
              <a:rPr lang="bg-BG" dirty="0"/>
              <a:t> </a:t>
            </a:r>
            <a:r>
              <a:rPr lang="bg-BG" dirty="0" err="1"/>
              <a:t>permission</a:t>
            </a:r>
            <a:r>
              <a:rPr lang="bg-BG" dirty="0"/>
              <a:t> </a:t>
            </a:r>
            <a:r>
              <a:rPr lang="bg-BG" dirty="0" err="1"/>
              <a:t>req</a:t>
            </a:r>
            <a:r>
              <a:rPr lang="en-US" dirty="0"/>
              <a:t>u</a:t>
            </a:r>
            <a:r>
              <a:rPr lang="bg-BG" dirty="0"/>
              <a:t>i</a:t>
            </a:r>
            <a:r>
              <a:rPr lang="en-US" dirty="0"/>
              <a:t>r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/>
              <a:t>p</a:t>
            </a:r>
            <a:r>
              <a:rPr lang="bg-BG" dirty="0"/>
              <a:t>a</a:t>
            </a:r>
            <a:r>
              <a:rPr lang="en-US" dirty="0"/>
              <a:t>r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c</a:t>
            </a:r>
            <a:r>
              <a:rPr lang="en-US" dirty="0" err="1"/>
              <a:t>i</a:t>
            </a:r>
            <a:r>
              <a:rPr lang="bg-BG" dirty="0"/>
              <a:t>p</a:t>
            </a:r>
            <a:r>
              <a:rPr lang="en-US" dirty="0"/>
              <a:t>a</a:t>
            </a:r>
            <a:r>
              <a:rPr lang="bg-BG" dirty="0"/>
              <a:t>t</a:t>
            </a:r>
            <a:r>
              <a:rPr lang="en-US" dirty="0"/>
              <a:t>e</a:t>
            </a:r>
            <a:endParaRPr lang="bg-BG" dirty="0"/>
          </a:p>
          <a:p>
            <a:pPr lvl="1"/>
            <a:r>
              <a:rPr lang="bg-BG" dirty="0" err="1"/>
              <a:t>Participants</a:t>
            </a:r>
            <a:r>
              <a:rPr lang="bg-BG" dirty="0"/>
              <a:t> </a:t>
            </a:r>
            <a:r>
              <a:rPr lang="bg-BG" dirty="0" err="1"/>
              <a:t>are</a:t>
            </a:r>
            <a:r>
              <a:rPr lang="bg-BG" dirty="0"/>
              <a:t> </a:t>
            </a:r>
            <a:r>
              <a:rPr lang="bg-BG" dirty="0" err="1"/>
              <a:t>not</a:t>
            </a:r>
            <a:r>
              <a:rPr lang="bg-BG" dirty="0"/>
              <a:t> </a:t>
            </a:r>
            <a:r>
              <a:rPr lang="bg-BG" dirty="0" err="1"/>
              <a:t>vetted</a:t>
            </a:r>
            <a:endParaRPr lang="bg-BG" dirty="0"/>
          </a:p>
          <a:p>
            <a:pPr lvl="1"/>
            <a:r>
              <a:rPr lang="bg-BG" dirty="0"/>
              <a:t>M</a:t>
            </a:r>
            <a:r>
              <a:rPr lang="en-US" dirty="0"/>
              <a:t>e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/>
              <a:t>n</a:t>
            </a:r>
            <a:r>
              <a:rPr lang="bg-BG" dirty="0"/>
              <a:t>i</a:t>
            </a:r>
            <a:r>
              <a:rPr lang="en-US" dirty="0"/>
              <a:t>s</a:t>
            </a:r>
            <a:r>
              <a:rPr lang="bg-BG" dirty="0"/>
              <a:t>m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f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 </a:t>
            </a:r>
            <a:r>
              <a:rPr lang="en-US" dirty="0"/>
              <a:t>m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/>
              <a:t>t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/>
              <a:t>g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n</a:t>
            </a:r>
            <a:r>
              <a:rPr lang="bg-BG" dirty="0"/>
              <a:t>e</a:t>
            </a:r>
            <a:r>
              <a:rPr lang="en-US" dirty="0"/>
              <a:t>t</a:t>
            </a:r>
            <a:r>
              <a:rPr lang="bg-BG" dirty="0"/>
              <a:t>w</a:t>
            </a:r>
            <a:r>
              <a:rPr lang="en-US" dirty="0"/>
              <a:t>o</a:t>
            </a:r>
            <a:r>
              <a:rPr lang="bg-BG" dirty="0"/>
              <a:t>r</a:t>
            </a:r>
            <a:r>
              <a:rPr lang="en-US" dirty="0"/>
              <a:t>k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g</a:t>
            </a:r>
            <a:r>
              <a:rPr lang="en-US" dirty="0"/>
              <a:t>a</a:t>
            </a:r>
            <a:r>
              <a:rPr lang="bg-BG" dirty="0"/>
              <a:t>i</a:t>
            </a:r>
            <a:r>
              <a:rPr lang="en-US" dirty="0"/>
              <a:t>n</a:t>
            </a:r>
            <a:r>
              <a:rPr lang="bg-BG" dirty="0"/>
              <a:t>s </a:t>
            </a:r>
            <a:r>
              <a:rPr lang="en-US" dirty="0"/>
              <a:t>a</a:t>
            </a:r>
            <a:r>
              <a:rPr lang="bg-BG" dirty="0"/>
              <a:t>t</a:t>
            </a:r>
            <a:r>
              <a:rPr lang="en-US" dirty="0"/>
              <a:t>t</a:t>
            </a:r>
            <a:r>
              <a:rPr lang="bg-BG" dirty="0"/>
              <a:t>a</a:t>
            </a:r>
            <a:r>
              <a:rPr lang="en-US" dirty="0"/>
              <a:t>c</a:t>
            </a:r>
            <a:r>
              <a:rPr lang="bg-BG" dirty="0"/>
              <a:t>k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u</a:t>
            </a:r>
            <a:r>
              <a:rPr lang="bg-BG" dirty="0"/>
              <a:t>n</a:t>
            </a:r>
            <a:r>
              <a:rPr lang="en-US" dirty="0"/>
              <a:t>w</a:t>
            </a:r>
            <a:r>
              <a:rPr lang="bg-BG" dirty="0"/>
              <a:t>a</a:t>
            </a:r>
            <a:r>
              <a:rPr lang="en-US" dirty="0"/>
              <a:t>n</a:t>
            </a:r>
            <a:r>
              <a:rPr lang="bg-BG" dirty="0"/>
              <a:t>t</a:t>
            </a:r>
            <a:r>
              <a:rPr lang="en-US" dirty="0"/>
              <a:t>e</a:t>
            </a:r>
            <a:r>
              <a:rPr lang="bg-BG" dirty="0"/>
              <a:t>d </a:t>
            </a:r>
            <a:r>
              <a:rPr lang="en-US" dirty="0"/>
              <a:t>p</a:t>
            </a:r>
            <a:r>
              <a:rPr lang="bg-BG" dirty="0"/>
              <a:t>a</a:t>
            </a:r>
            <a:r>
              <a:rPr lang="en-US" dirty="0"/>
              <a:t>r</a:t>
            </a:r>
            <a:r>
              <a:rPr lang="bg-BG" dirty="0" err="1"/>
              <a:t>ties</a:t>
            </a:r>
            <a:r>
              <a:rPr lang="bg-BG" dirty="0"/>
              <a:t> </a:t>
            </a:r>
            <a:r>
              <a:rPr lang="bg-BG" dirty="0" err="1"/>
              <a:t>increase</a:t>
            </a:r>
            <a:r>
              <a:rPr lang="bg-BG" dirty="0"/>
              <a:t> </a:t>
            </a:r>
            <a:r>
              <a:rPr lang="bg-BG" dirty="0" err="1"/>
              <a:t>co</a:t>
            </a:r>
            <a:r>
              <a:rPr lang="en-US" dirty="0"/>
              <a:t>s</a:t>
            </a:r>
            <a:r>
              <a:rPr lang="bg-BG" dirty="0"/>
              <a:t>t 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m</a:t>
            </a:r>
            <a:r>
              <a:rPr lang="bg-BG" dirty="0"/>
              <a:t>p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x</a:t>
            </a:r>
            <a:r>
              <a:rPr lang="bg-BG" dirty="0"/>
              <a:t>i</a:t>
            </a:r>
            <a:r>
              <a:rPr lang="en-US" dirty="0"/>
              <a:t>t</a:t>
            </a:r>
            <a:r>
              <a:rPr lang="bg-BG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8341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318334"/>
            <a:ext cx="10363200" cy="619904"/>
          </a:xfrm>
        </p:spPr>
        <p:txBody>
          <a:bodyPr/>
          <a:lstStyle/>
          <a:p>
            <a:pPr marL="446088" indent="-446088">
              <a:lnSpc>
                <a:spcPts val="4000"/>
              </a:lnSpc>
            </a:pP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endParaRPr lang="en-US" sz="4800" spc="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2" y="5902678"/>
            <a:ext cx="10363200" cy="719034"/>
          </a:xfrm>
        </p:spPr>
        <p:txBody>
          <a:bodyPr/>
          <a:lstStyle/>
          <a:p>
            <a:r>
              <a:rPr lang="bg-BG" dirty="0"/>
              <a:t>S</a:t>
            </a:r>
            <a:r>
              <a:rPr lang="en-US" dirty="0"/>
              <a:t>a</a:t>
            </a:r>
            <a:r>
              <a:rPr lang="bg-BG" dirty="0"/>
              <a:t>w</a:t>
            </a:r>
            <a:r>
              <a:rPr lang="en-US" dirty="0"/>
              <a:t>t</a:t>
            </a:r>
            <a:r>
              <a:rPr lang="bg-BG" dirty="0"/>
              <a:t>o</a:t>
            </a:r>
            <a:r>
              <a:rPr lang="en-US" dirty="0"/>
              <a:t>o</a:t>
            </a:r>
            <a:r>
              <a:rPr lang="bg-BG" dirty="0"/>
              <a:t>t</a:t>
            </a:r>
            <a:r>
              <a:rPr lang="en-US" dirty="0"/>
              <a:t>h</a:t>
            </a:r>
            <a:r>
              <a:rPr lang="bg-BG" dirty="0"/>
              <a:t>, </a:t>
            </a:r>
            <a:r>
              <a:rPr lang="en-US" dirty="0"/>
              <a:t>I</a:t>
            </a:r>
            <a:r>
              <a:rPr lang="bg-BG" dirty="0"/>
              <a:t>r</a:t>
            </a:r>
            <a:r>
              <a:rPr lang="en-US" dirty="0"/>
              <a:t>o</a:t>
            </a:r>
            <a:r>
              <a:rPr lang="bg-BG" dirty="0"/>
              <a:t>h</a:t>
            </a:r>
            <a:r>
              <a:rPr lang="en-US" dirty="0"/>
              <a:t>a</a:t>
            </a:r>
            <a:r>
              <a:rPr lang="bg-BG" dirty="0"/>
              <a:t>, </a:t>
            </a:r>
            <a:r>
              <a:rPr lang="en-US" dirty="0"/>
              <a:t>B</a:t>
            </a:r>
            <a:r>
              <a:rPr lang="bg-BG" dirty="0"/>
              <a:t>u</a:t>
            </a:r>
            <a:r>
              <a:rPr lang="en-US" dirty="0"/>
              <a:t>r</a:t>
            </a:r>
            <a:r>
              <a:rPr lang="bg-BG" dirty="0"/>
              <a:t>r</a:t>
            </a:r>
            <a:r>
              <a:rPr lang="en-US" dirty="0"/>
              <a:t>o</a:t>
            </a:r>
            <a:r>
              <a:rPr lang="bg-BG" dirty="0"/>
              <a:t>w, </a:t>
            </a:r>
            <a:r>
              <a:rPr lang="en-US" dirty="0"/>
              <a:t>I</a:t>
            </a:r>
            <a:r>
              <a:rPr lang="bg-BG" dirty="0"/>
              <a:t>n</a:t>
            </a:r>
            <a:r>
              <a:rPr lang="en-US" dirty="0"/>
              <a:t>d</a:t>
            </a:r>
            <a:r>
              <a:rPr lang="bg-BG" dirty="0"/>
              <a:t>y</a:t>
            </a:r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7E12FCDA-0F6F-48A7-A753-2ED8B5881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50" y="1229714"/>
            <a:ext cx="7858124" cy="39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310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W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 </a:t>
            </a:r>
            <a:r>
              <a:rPr lang="en-US" dirty="0" err="1"/>
              <a:t>i</a:t>
            </a:r>
            <a:r>
              <a:rPr lang="bg-BG" dirty="0"/>
              <a:t>s </a:t>
            </a:r>
            <a:r>
              <a:rPr lang="en-US" dirty="0"/>
              <a:t>H</a:t>
            </a:r>
            <a:r>
              <a:rPr lang="bg-BG" dirty="0"/>
              <a:t>y</a:t>
            </a:r>
            <a:r>
              <a:rPr lang="en-US" dirty="0"/>
              <a:t>p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 </a:t>
            </a:r>
            <a:r>
              <a:rPr lang="en-US" dirty="0"/>
              <a:t>global collaboration</a:t>
            </a:r>
            <a:endParaRPr lang="bg-BG" dirty="0"/>
          </a:p>
          <a:p>
            <a:r>
              <a:rPr lang="bg-BG" dirty="0" err="1"/>
              <a:t>Hosted</a:t>
            </a:r>
            <a:r>
              <a:rPr lang="bg-BG" dirty="0"/>
              <a:t> </a:t>
            </a:r>
            <a:r>
              <a:rPr lang="bg-BG" dirty="0" err="1"/>
              <a:t>by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Foundation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C</a:t>
            </a:r>
            <a:r>
              <a:rPr lang="en-US" dirty="0" err="1"/>
              <a:t>reated</a:t>
            </a:r>
            <a:r>
              <a:rPr lang="en-US" dirty="0"/>
              <a:t> to advance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cross-industry blockchain technologies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E894186-2316-4B74-ADFC-7A71C72E1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09" y="3429000"/>
            <a:ext cx="6761205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2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Онлайн мултимедия 2">
            <a:hlinkClick r:id="" action="ppaction://media"/>
            <a:extLst>
              <a:ext uri="{FF2B5EF4-FFF2-40B4-BE49-F238E27FC236}">
                <a16:creationId xmlns:a16="http://schemas.microsoft.com/office/drawing/2014/main" id="{25241534-CAF8-4C5F-87B1-D988C109458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55208" y="457200"/>
            <a:ext cx="8311204" cy="62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4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Hyperledger</a:t>
            </a:r>
            <a:r>
              <a:rPr lang="bg-BG" dirty="0"/>
              <a:t>`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G</a:t>
            </a:r>
            <a:r>
              <a:rPr lang="bg-BG" dirty="0"/>
              <a:t>o</a:t>
            </a:r>
            <a:r>
              <a:rPr lang="en-US" dirty="0"/>
              <a:t>a</a:t>
            </a:r>
            <a:r>
              <a:rPr lang="bg-BG" dirty="0"/>
              <a:t>l</a:t>
            </a:r>
            <a:r>
              <a:rPr lang="en-US" dirty="0"/>
              <a:t>s</a:t>
            </a:r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enterprise grade, 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open source, 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distributed ledger frameworks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Build</a:t>
            </a:r>
            <a:r>
              <a:rPr lang="en-US" dirty="0"/>
              <a:t> technical communities</a:t>
            </a:r>
            <a:r>
              <a:rPr lang="bg-BG" dirty="0"/>
              <a:t> </a:t>
            </a:r>
          </a:p>
          <a:p>
            <a:pPr marL="0" indent="0">
              <a:buNone/>
            </a:pPr>
            <a:r>
              <a:rPr lang="en-US" dirty="0"/>
              <a:t>to develop blockchain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o</a:t>
            </a:r>
            <a:r>
              <a:rPr lang="en-US" dirty="0"/>
              <a:t>l</a:t>
            </a:r>
            <a:r>
              <a:rPr lang="bg-BG" dirty="0"/>
              <a:t>u</a:t>
            </a:r>
            <a:r>
              <a:rPr lang="en-US" dirty="0"/>
              <a:t>t</a:t>
            </a:r>
            <a:r>
              <a:rPr lang="bg-BG" dirty="0"/>
              <a:t>i</a:t>
            </a:r>
            <a:r>
              <a:rPr lang="en-US" dirty="0"/>
              <a:t>o</a:t>
            </a:r>
            <a:r>
              <a:rPr lang="bg-BG" dirty="0"/>
              <a:t>n</a:t>
            </a:r>
            <a:r>
              <a:rPr lang="en-US" dirty="0"/>
              <a:t>s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Educate</a:t>
            </a:r>
            <a:r>
              <a:rPr lang="en-US" dirty="0"/>
              <a:t> the public</a:t>
            </a:r>
            <a:r>
              <a:rPr lang="bg-BG" dirty="0"/>
              <a:t> </a:t>
            </a:r>
          </a:p>
          <a:p>
            <a:pPr marL="0" indent="0">
              <a:buNone/>
            </a:pPr>
            <a:r>
              <a:rPr lang="en-US" dirty="0"/>
              <a:t>about the market opportunity 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for blockchain technology</a:t>
            </a:r>
            <a:endParaRPr lang="bg-BG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9F2A4CE-ACFC-47B7-83DB-5FB676C9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84" y="1731412"/>
            <a:ext cx="6038850" cy="33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2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bg-BG" dirty="0"/>
              <a:t>y</a:t>
            </a:r>
            <a:r>
              <a:rPr lang="en-US" dirty="0"/>
              <a:t>p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S</a:t>
            </a:r>
            <a:r>
              <a:rPr lang="en-US" dirty="0"/>
              <a:t>a</a:t>
            </a:r>
            <a:r>
              <a:rPr lang="bg-BG" dirty="0"/>
              <a:t>w</a:t>
            </a:r>
            <a:r>
              <a:rPr lang="en-US" dirty="0"/>
              <a:t>t</a:t>
            </a:r>
            <a:r>
              <a:rPr lang="bg-BG" dirty="0"/>
              <a:t>o</a:t>
            </a:r>
            <a:r>
              <a:rPr lang="en-US" dirty="0"/>
              <a:t>o</a:t>
            </a:r>
            <a:r>
              <a:rPr lang="bg-BG" dirty="0"/>
              <a:t>t</a:t>
            </a:r>
            <a:r>
              <a:rPr lang="en-US" dirty="0"/>
              <a:t>h</a:t>
            </a:r>
            <a:endParaRPr lang="bg-BG" dirty="0"/>
          </a:p>
          <a:p>
            <a:r>
              <a:rPr lang="bg-BG" dirty="0"/>
              <a:t>I</a:t>
            </a:r>
            <a:r>
              <a:rPr lang="en-US" dirty="0"/>
              <a:t>r</a:t>
            </a:r>
            <a:r>
              <a:rPr lang="bg-BG" dirty="0"/>
              <a:t>o</a:t>
            </a:r>
            <a:r>
              <a:rPr lang="en-US" dirty="0"/>
              <a:t>h</a:t>
            </a:r>
            <a:r>
              <a:rPr lang="bg-BG" dirty="0"/>
              <a:t>a</a:t>
            </a:r>
          </a:p>
          <a:p>
            <a:r>
              <a:rPr lang="bg-BG" dirty="0" err="1"/>
              <a:t>Burrow</a:t>
            </a:r>
            <a:endParaRPr lang="bg-BG" dirty="0"/>
          </a:p>
          <a:p>
            <a:r>
              <a:rPr lang="bg-BG" dirty="0" err="1"/>
              <a:t>Indy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775A138-6860-4B0A-AFBC-6B886E36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486" y="1994378"/>
            <a:ext cx="3490912" cy="952067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C53A4287-4061-4F03-998A-B2971BDD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75" y="889262"/>
            <a:ext cx="2886075" cy="1581150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BF6B94F0-D512-4911-B862-B622BD2E0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922" y="3199063"/>
            <a:ext cx="2257425" cy="1885950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A556BBAE-F888-4CA4-A4B1-105E3FE71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858" y="4463148"/>
            <a:ext cx="4213107" cy="12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5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bg-BG" dirty="0"/>
              <a:t>y</a:t>
            </a:r>
            <a:r>
              <a:rPr lang="en-US" dirty="0"/>
              <a:t>p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a</a:t>
            </a:r>
            <a:r>
              <a:rPr lang="en-US" dirty="0"/>
              <a:t>w</a:t>
            </a:r>
            <a:r>
              <a:rPr lang="bg-BG" dirty="0"/>
              <a:t>t</a:t>
            </a:r>
            <a:r>
              <a:rPr lang="en-US" dirty="0"/>
              <a:t>o</a:t>
            </a:r>
            <a:r>
              <a:rPr lang="bg-BG" dirty="0"/>
              <a:t>o</a:t>
            </a:r>
            <a:r>
              <a:rPr lang="en-US" dirty="0"/>
              <a:t>t</a:t>
            </a:r>
            <a:r>
              <a:rPr lang="bg-BG" dirty="0"/>
              <a:t>h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A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odular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platform </a:t>
            </a:r>
            <a:r>
              <a:rPr lang="en-US" dirty="0"/>
              <a:t>for building, deploying, and running distributed ledgers</a:t>
            </a:r>
            <a:endParaRPr lang="bg-BG" dirty="0"/>
          </a:p>
          <a:p>
            <a:r>
              <a:rPr lang="bg-BG" dirty="0"/>
              <a:t>I</a:t>
            </a:r>
            <a:r>
              <a:rPr lang="en-US" dirty="0" err="1"/>
              <a:t>ncludes</a:t>
            </a:r>
            <a:r>
              <a:rPr lang="en-US" dirty="0"/>
              <a:t>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novel 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consensus algorithm</a:t>
            </a:r>
            <a:r>
              <a:rPr lang="en-US" dirty="0"/>
              <a:t>, 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Proof of Elapsed Time (</a:t>
            </a:r>
            <a:r>
              <a:rPr lang="en-US" dirty="0" err="1"/>
              <a:t>PoET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T</a:t>
            </a:r>
            <a:r>
              <a:rPr lang="en-US" dirty="0" err="1"/>
              <a:t>argets</a:t>
            </a:r>
            <a:r>
              <a:rPr lang="en-US" dirty="0"/>
              <a:t> large distributed validator populations with minimal resource consumption</a:t>
            </a:r>
            <a:endParaRPr lang="bg-BG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C53A4287-4061-4F03-998A-B2971BDD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12" y="1847850"/>
            <a:ext cx="4891133" cy="26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DD4B59BF-629E-4F3B-BE87-52EA4188B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Онлайн мултимедия 6">
            <a:hlinkClick r:id="" action="ppaction://media"/>
            <a:extLst>
              <a:ext uri="{FF2B5EF4-FFF2-40B4-BE49-F238E27FC236}">
                <a16:creationId xmlns:a16="http://schemas.microsoft.com/office/drawing/2014/main" id="{B143BD29-5585-4D94-ADEE-AD0E764F318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3412" y="537953"/>
            <a:ext cx="8060796" cy="60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13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bg-BG" dirty="0"/>
              <a:t>y</a:t>
            </a:r>
            <a:r>
              <a:rPr lang="en-US" dirty="0"/>
              <a:t>p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I</a:t>
            </a:r>
            <a:r>
              <a:rPr lang="en-US" dirty="0"/>
              <a:t>r</a:t>
            </a:r>
            <a:r>
              <a:rPr lang="bg-BG" dirty="0"/>
              <a:t>o</a:t>
            </a:r>
            <a:r>
              <a:rPr lang="en-US" dirty="0"/>
              <a:t>h</a:t>
            </a:r>
            <a:r>
              <a:rPr lang="bg-BG" dirty="0"/>
              <a:t>a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usiness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blockchain framework </a:t>
            </a:r>
            <a:endParaRPr lang="bg-BG" dirty="0"/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imple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easy </a:t>
            </a:r>
            <a:r>
              <a:rPr lang="en-US" dirty="0"/>
              <a:t>to incorporate into infrastructural projects</a:t>
            </a:r>
            <a:endParaRPr lang="bg-BG" dirty="0"/>
          </a:p>
          <a:p>
            <a:r>
              <a:rPr lang="bg-BG" dirty="0" err="1"/>
              <a:t>It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features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A</a:t>
            </a:r>
            <a:r>
              <a:rPr lang="en-US" dirty="0"/>
              <a:t> simple construction</a:t>
            </a:r>
            <a:endParaRPr lang="bg-BG" dirty="0"/>
          </a:p>
          <a:p>
            <a:pPr lvl="1"/>
            <a:r>
              <a:rPr lang="bg-BG" dirty="0"/>
              <a:t>D</a:t>
            </a:r>
            <a:r>
              <a:rPr lang="en-US" dirty="0" err="1"/>
              <a:t>omain</a:t>
            </a:r>
            <a:r>
              <a:rPr lang="en-US" dirty="0"/>
              <a:t>-driven C++ design</a:t>
            </a:r>
            <a:endParaRPr lang="bg-BG" dirty="0"/>
          </a:p>
          <a:p>
            <a:pPr lvl="1"/>
            <a:r>
              <a:rPr lang="bg-BG" dirty="0"/>
              <a:t>E</a:t>
            </a:r>
            <a:r>
              <a:rPr lang="en-US" dirty="0" err="1"/>
              <a:t>mphasis</a:t>
            </a:r>
            <a:r>
              <a:rPr lang="en-US" dirty="0"/>
              <a:t> on mobile application development</a:t>
            </a:r>
            <a:endParaRPr lang="bg-BG" dirty="0"/>
          </a:p>
          <a:p>
            <a:pPr lvl="1"/>
            <a:r>
              <a:rPr lang="bg-BG" dirty="0"/>
              <a:t>N</a:t>
            </a:r>
            <a:r>
              <a:rPr lang="en-US" dirty="0" err="1"/>
              <a:t>ew</a:t>
            </a:r>
            <a:r>
              <a:rPr lang="en-US" dirty="0"/>
              <a:t>, chain-based Byzantine Fault Tolerant consensus algorithm, called </a:t>
            </a:r>
            <a:r>
              <a:rPr lang="en-US" dirty="0" err="1"/>
              <a:t>Sumeragi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2B28B7F6-4BE4-434E-B73E-02208F23F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43" y="2743200"/>
            <a:ext cx="6098480" cy="1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bg-BG" dirty="0"/>
              <a:t>y</a:t>
            </a:r>
            <a:r>
              <a:rPr lang="en-US" dirty="0"/>
              <a:t>p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B</a:t>
            </a:r>
            <a:r>
              <a:rPr lang="en-US" dirty="0"/>
              <a:t>u</a:t>
            </a:r>
            <a:r>
              <a:rPr lang="bg-BG" dirty="0"/>
              <a:t>r</a:t>
            </a:r>
            <a:r>
              <a:rPr lang="en-US" dirty="0"/>
              <a:t>r</a:t>
            </a:r>
            <a:r>
              <a:rPr lang="bg-BG" dirty="0" err="1"/>
              <a:t>ow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P</a:t>
            </a:r>
            <a:r>
              <a:rPr lang="en-US" dirty="0" err="1"/>
              <a:t>rovides</a:t>
            </a:r>
            <a:r>
              <a:rPr lang="en-US" dirty="0"/>
              <a:t>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modular blockchain client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ermissionable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smart contract machine</a:t>
            </a:r>
            <a:r>
              <a:rPr lang="bg-BG" dirty="0"/>
              <a:t> </a:t>
            </a:r>
            <a:r>
              <a:rPr lang="en-US" dirty="0"/>
              <a:t>w</a:t>
            </a:r>
            <a:r>
              <a:rPr lang="bg-BG" dirty="0"/>
              <a:t>i</a:t>
            </a:r>
            <a:r>
              <a:rPr lang="en-US" dirty="0"/>
              <a:t>t</a:t>
            </a:r>
            <a:r>
              <a:rPr lang="bg-BG" dirty="0"/>
              <a:t>h </a:t>
            </a:r>
            <a:r>
              <a:rPr lang="en-US" dirty="0"/>
              <a:t>smart contract interpreter</a:t>
            </a:r>
            <a:endParaRPr lang="bg-BG" dirty="0"/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uilt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part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specification</a:t>
            </a:r>
            <a:r>
              <a:rPr lang="en-US" dirty="0"/>
              <a:t> of the </a:t>
            </a:r>
            <a:endParaRPr lang="bg-BG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 Virtual Machine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endParaRPr lang="bg-BG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BA8059A2-A52C-4FBD-BDB0-F1AF9099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67" y="2895600"/>
            <a:ext cx="3497890" cy="29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bg-BG" dirty="0" err="1">
                <a:solidFill>
                  <a:prstClr val="white"/>
                </a:solidFill>
              </a:rPr>
              <a:t>Type</a:t>
            </a:r>
            <a:r>
              <a:rPr lang="bg-BG" dirty="0">
                <a:solidFill>
                  <a:prstClr val="white"/>
                </a:solidFill>
              </a:rPr>
              <a:t> </a:t>
            </a:r>
            <a:r>
              <a:rPr lang="bg-BG" dirty="0" err="1">
                <a:solidFill>
                  <a:prstClr val="white"/>
                </a:solidFill>
              </a:rPr>
              <a:t>of</a:t>
            </a:r>
            <a:r>
              <a:rPr lang="bg-BG" dirty="0">
                <a:solidFill>
                  <a:prstClr val="white"/>
                </a:solidFill>
              </a:rPr>
              <a:t> </a:t>
            </a:r>
            <a:r>
              <a:rPr lang="bg-BG" dirty="0" err="1">
                <a:solidFill>
                  <a:prstClr val="white"/>
                </a:solidFill>
              </a:rPr>
              <a:t>Blockchains</a:t>
            </a:r>
            <a:endParaRPr lang="bg-BG" dirty="0">
              <a:solidFill>
                <a:prstClr val="white"/>
              </a:solidFill>
            </a:endParaRPr>
          </a:p>
          <a:p>
            <a:pPr marL="761946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bg-BG" dirty="0" err="1">
                <a:solidFill>
                  <a:prstClr val="white"/>
                </a:solidFill>
              </a:rPr>
              <a:t>Public</a:t>
            </a:r>
            <a:endParaRPr lang="bg-BG" dirty="0">
              <a:solidFill>
                <a:prstClr val="white"/>
              </a:solidFill>
            </a:endParaRPr>
          </a:p>
          <a:p>
            <a:pPr marL="761946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bg-BG" dirty="0" err="1">
                <a:solidFill>
                  <a:prstClr val="white"/>
                </a:solidFill>
              </a:rPr>
              <a:t>Private</a:t>
            </a:r>
            <a:endParaRPr lang="bg-BG" dirty="0">
              <a:solidFill>
                <a:prstClr val="white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bg-BG" dirty="0" err="1">
                <a:solidFill>
                  <a:prstClr val="white"/>
                </a:solidFill>
              </a:rPr>
              <a:t>Pros</a:t>
            </a:r>
            <a:r>
              <a:rPr lang="bg-BG" dirty="0">
                <a:solidFill>
                  <a:prstClr val="white"/>
                </a:solidFill>
              </a:rPr>
              <a:t> </a:t>
            </a:r>
            <a:r>
              <a:rPr lang="bg-BG" dirty="0" err="1">
                <a:solidFill>
                  <a:prstClr val="white"/>
                </a:solidFill>
              </a:rPr>
              <a:t>and</a:t>
            </a:r>
            <a:r>
              <a:rPr lang="bg-BG" dirty="0">
                <a:solidFill>
                  <a:prstClr val="white"/>
                </a:solidFill>
              </a:rPr>
              <a:t> </a:t>
            </a:r>
            <a:r>
              <a:rPr lang="bg-BG" dirty="0" err="1">
                <a:solidFill>
                  <a:prstClr val="white"/>
                </a:solidFill>
              </a:rPr>
              <a:t>Cons</a:t>
            </a:r>
            <a:endParaRPr lang="bg-BG" dirty="0">
              <a:solidFill>
                <a:prstClr val="white"/>
              </a:solidFill>
            </a:endParaRP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bg-BG" dirty="0" err="1">
                <a:solidFill>
                  <a:prstClr val="white"/>
                </a:solidFill>
              </a:rPr>
              <a:t>Hyperledger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512" y="1788851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bg-BG" dirty="0"/>
              <a:t>y</a:t>
            </a:r>
            <a:r>
              <a:rPr lang="en-US" dirty="0"/>
              <a:t>p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I</a:t>
            </a:r>
            <a:r>
              <a:rPr lang="en-US" dirty="0"/>
              <a:t>n</a:t>
            </a:r>
            <a:r>
              <a:rPr lang="bg-BG" dirty="0"/>
              <a:t>d</a:t>
            </a:r>
            <a:r>
              <a:rPr lang="en-US" dirty="0"/>
              <a:t>y</a:t>
            </a:r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</a:t>
            </a:r>
            <a:r>
              <a:rPr lang="en-US" dirty="0"/>
              <a:t> ledger</a:t>
            </a:r>
            <a:endParaRPr lang="bg-BG" dirty="0"/>
          </a:p>
          <a:p>
            <a:r>
              <a:rPr lang="bg-BG" dirty="0"/>
              <a:t>P</a:t>
            </a:r>
            <a:r>
              <a:rPr lang="en-US" dirty="0" err="1"/>
              <a:t>urpose</a:t>
            </a:r>
            <a:r>
              <a:rPr lang="en-US" dirty="0"/>
              <a:t>-built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decentralized identity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P</a:t>
            </a:r>
            <a:r>
              <a:rPr lang="en-US" dirty="0" err="1"/>
              <a:t>rovides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tools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libraries</a:t>
            </a:r>
            <a:r>
              <a:rPr lang="en-US" dirty="0"/>
              <a:t>,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reusable components </a:t>
            </a:r>
            <a:r>
              <a:rPr lang="en-US" dirty="0"/>
              <a:t>for creating and using independent digital identities rooted on blockchains or other distributed ledgers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</a:p>
          <a:p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30E860AA-0F4D-4CA3-81A3-9ED66044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12" y="4422465"/>
            <a:ext cx="6157800" cy="18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0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410200"/>
            <a:ext cx="10363200" cy="585664"/>
          </a:xfrm>
        </p:spPr>
        <p:txBody>
          <a:bodyPr/>
          <a:lstStyle/>
          <a:p>
            <a:pPr marL="446088" indent="-446088">
              <a:lnSpc>
                <a:spcPts val="4000"/>
              </a:lnSpc>
            </a:pP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 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endParaRPr lang="en-US" sz="4800" spc="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2" y="5902678"/>
            <a:ext cx="10363200" cy="719034"/>
          </a:xfrm>
        </p:spPr>
        <p:txBody>
          <a:bodyPr/>
          <a:lstStyle/>
          <a:p>
            <a:r>
              <a:rPr lang="bg-BG" dirty="0"/>
              <a:t>C</a:t>
            </a:r>
            <a:r>
              <a:rPr lang="en-US" dirty="0"/>
              <a:t>e</a:t>
            </a:r>
            <a:r>
              <a:rPr lang="bg-BG" dirty="0"/>
              <a:t>l</a:t>
            </a:r>
            <a:r>
              <a:rPr lang="en-US" dirty="0"/>
              <a:t>l</a:t>
            </a:r>
            <a:r>
              <a:rPr lang="bg-BG" dirty="0"/>
              <a:t>o, C</a:t>
            </a:r>
            <a:r>
              <a:rPr lang="en-US" dirty="0"/>
              <a:t>o</a:t>
            </a:r>
            <a:r>
              <a:rPr lang="bg-BG" dirty="0"/>
              <a:t>m</a:t>
            </a:r>
            <a:r>
              <a:rPr lang="en-US" dirty="0"/>
              <a:t>p</a:t>
            </a:r>
            <a:r>
              <a:rPr lang="bg-BG" dirty="0"/>
              <a:t>o</a:t>
            </a:r>
            <a:r>
              <a:rPr lang="en-US" dirty="0"/>
              <a:t>s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, E</a:t>
            </a:r>
            <a:r>
              <a:rPr lang="en-US" dirty="0"/>
              <a:t>x</a:t>
            </a:r>
            <a:r>
              <a:rPr lang="bg-BG" dirty="0"/>
              <a:t>p</a:t>
            </a:r>
            <a:r>
              <a:rPr lang="en-US" dirty="0"/>
              <a:t>l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, Q</a:t>
            </a:r>
            <a:r>
              <a:rPr lang="en-US" dirty="0"/>
              <a:t>u</a:t>
            </a:r>
            <a:r>
              <a:rPr lang="bg-BG" dirty="0"/>
              <a:t>i</a:t>
            </a:r>
            <a:r>
              <a:rPr lang="en-US" dirty="0"/>
              <a:t>l</a:t>
            </a:r>
            <a:r>
              <a:rPr lang="bg-BG" dirty="0"/>
              <a:t>t</a:t>
            </a:r>
            <a:endParaRPr lang="en-US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6BFA191-FE70-4F73-8968-DF5CC3984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55" y="919762"/>
            <a:ext cx="6628669" cy="441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3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Hyp</a:t>
            </a:r>
            <a:r>
              <a:rPr lang="en-US" dirty="0" err="1"/>
              <a:t>er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e</a:t>
            </a:r>
            <a:r>
              <a:rPr lang="en-US" dirty="0"/>
              <a:t>l</a:t>
            </a:r>
            <a:r>
              <a:rPr lang="bg-BG" dirty="0"/>
              <a:t>l</a:t>
            </a:r>
            <a:r>
              <a:rPr lang="en-US" dirty="0"/>
              <a:t>o</a:t>
            </a:r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A</a:t>
            </a:r>
            <a:r>
              <a:rPr lang="en-US" dirty="0" err="1"/>
              <a:t>ims</a:t>
            </a:r>
            <a:r>
              <a:rPr lang="en-US" dirty="0"/>
              <a:t> to bring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on-demand</a:t>
            </a:r>
            <a:r>
              <a:rPr lang="en-US" dirty="0"/>
              <a:t> “as-a-service” deployment model to the blockchain ecosystem</a:t>
            </a:r>
            <a:endParaRPr lang="bg-BG" dirty="0"/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educe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effort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reatin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a </a:t>
            </a:r>
            <a:r>
              <a:rPr lang="bg-BG" dirty="0" err="1"/>
              <a:t>blockchain</a:t>
            </a:r>
            <a:endParaRPr lang="bg-BG" dirty="0"/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</a:p>
          <a:p>
            <a:pPr lvl="1"/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Termina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</a:p>
          <a:p>
            <a:r>
              <a:rPr lang="bg-BG" dirty="0"/>
              <a:t>P</a:t>
            </a:r>
            <a:r>
              <a:rPr lang="en-US" dirty="0" err="1"/>
              <a:t>rovides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multi-tenant chain service </a:t>
            </a:r>
            <a:r>
              <a:rPr lang="en-US" dirty="0"/>
              <a:t>efficiently and automatically on top of various infrastructures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5964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Hyp</a:t>
            </a:r>
            <a:r>
              <a:rPr lang="en-US" dirty="0" err="1"/>
              <a:t>er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C</a:t>
            </a:r>
            <a:r>
              <a:rPr lang="en-US" dirty="0"/>
              <a:t>o</a:t>
            </a:r>
            <a:r>
              <a:rPr lang="bg-BG" dirty="0" err="1"/>
              <a:t>mposer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T</a:t>
            </a:r>
            <a:r>
              <a:rPr lang="en-US" dirty="0" err="1"/>
              <a:t>ool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building blockchain</a:t>
            </a:r>
            <a:r>
              <a:rPr lang="en-US" dirty="0"/>
              <a:t> business networks</a:t>
            </a:r>
            <a:endParaRPr lang="bg-BG" dirty="0"/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ccelerating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the development of smart contracts and their deployment</a:t>
            </a:r>
            <a:endParaRPr lang="bg-BG" dirty="0"/>
          </a:p>
          <a:p>
            <a:r>
              <a:rPr lang="en-US" dirty="0"/>
              <a:t>Built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0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Hyp</a:t>
            </a:r>
            <a:r>
              <a:rPr lang="en-US" dirty="0" err="1"/>
              <a:t>er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E</a:t>
            </a:r>
            <a:r>
              <a:rPr lang="en-US" dirty="0"/>
              <a:t>x</a:t>
            </a:r>
            <a:r>
              <a:rPr lang="bg-BG" dirty="0"/>
              <a:t>p</a:t>
            </a:r>
            <a:r>
              <a:rPr lang="en-US" dirty="0"/>
              <a:t>l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e</a:t>
            </a:r>
            <a:r>
              <a:rPr lang="en-US" dirty="0"/>
              <a:t>r</a:t>
            </a:r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Designed to 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user-friendly Web application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dirty="0"/>
              <a:t> </a:t>
            </a:r>
            <a:r>
              <a:rPr lang="en-US" dirty="0"/>
              <a:t>f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:</a:t>
            </a:r>
          </a:p>
          <a:p>
            <a:pPr lvl="1"/>
            <a:r>
              <a:rPr lang="bg-BG" dirty="0" err="1"/>
              <a:t>Vie</a:t>
            </a:r>
            <a:r>
              <a:rPr lang="en-US" dirty="0"/>
              <a:t>w</a:t>
            </a:r>
            <a:r>
              <a:rPr lang="bg-BG" dirty="0"/>
              <a:t>i</a:t>
            </a:r>
            <a:r>
              <a:rPr lang="en-US" dirty="0"/>
              <a:t>n</a:t>
            </a:r>
            <a:r>
              <a:rPr lang="bg-BG" dirty="0"/>
              <a:t>g</a:t>
            </a:r>
          </a:p>
          <a:p>
            <a:pPr lvl="1"/>
            <a:r>
              <a:rPr lang="bg-BG" dirty="0"/>
              <a:t>I</a:t>
            </a:r>
            <a:r>
              <a:rPr lang="en-US" dirty="0"/>
              <a:t>n</a:t>
            </a:r>
            <a:r>
              <a:rPr lang="bg-BG" dirty="0"/>
              <a:t>v</a:t>
            </a:r>
            <a:r>
              <a:rPr lang="en-US" dirty="0"/>
              <a:t>o</a:t>
            </a:r>
            <a:r>
              <a:rPr lang="bg-BG" dirty="0"/>
              <a:t>k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/>
              <a:t>g</a:t>
            </a:r>
            <a:endParaRPr lang="bg-BG" dirty="0"/>
          </a:p>
          <a:p>
            <a:pPr lvl="1"/>
            <a:r>
              <a:rPr lang="en-US" dirty="0"/>
              <a:t>D</a:t>
            </a:r>
            <a:r>
              <a:rPr lang="bg-BG" dirty="0" err="1"/>
              <a:t>eploying</a:t>
            </a:r>
            <a:endParaRPr lang="bg-BG" dirty="0"/>
          </a:p>
          <a:p>
            <a:pPr lvl="1"/>
            <a:r>
              <a:rPr lang="bg-BG" dirty="0" err="1"/>
              <a:t>Quierying</a:t>
            </a:r>
            <a:endParaRPr lang="bg-BG" dirty="0"/>
          </a:p>
          <a:p>
            <a:pPr marL="73141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t</a:t>
            </a:r>
            <a:r>
              <a:rPr lang="en-US" dirty="0"/>
              <a:t>o</a:t>
            </a:r>
            <a:r>
              <a:rPr lang="bg-BG" dirty="0"/>
              <a:t>r</a:t>
            </a:r>
            <a:r>
              <a:rPr lang="en-US" dirty="0"/>
              <a:t>e</a:t>
            </a:r>
            <a:r>
              <a:rPr lang="bg-BG" dirty="0"/>
              <a:t>d </a:t>
            </a:r>
            <a:r>
              <a:rPr lang="en-US" dirty="0" err="1"/>
              <a:t>i</a:t>
            </a:r>
            <a:r>
              <a:rPr lang="bg-BG" dirty="0"/>
              <a:t>n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91631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Hyp</a:t>
            </a:r>
            <a:r>
              <a:rPr lang="en-US" dirty="0" err="1"/>
              <a:t>er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Q</a:t>
            </a:r>
            <a:r>
              <a:rPr lang="en-US" dirty="0"/>
              <a:t>u</a:t>
            </a:r>
            <a:r>
              <a:rPr lang="bg-BG" dirty="0"/>
              <a:t>i</a:t>
            </a:r>
            <a:r>
              <a:rPr lang="en-US" dirty="0"/>
              <a:t>l</a:t>
            </a:r>
            <a:r>
              <a:rPr lang="bg-BG" dirty="0"/>
              <a:t>t (Co</a:t>
            </a:r>
            <a:r>
              <a:rPr lang="en-US" dirty="0"/>
              <a:t>m</a:t>
            </a:r>
            <a:r>
              <a:rPr lang="bg-BG" dirty="0"/>
              <a:t>i</a:t>
            </a:r>
            <a:r>
              <a:rPr lang="en-US" dirty="0"/>
              <a:t>n</a:t>
            </a:r>
            <a:r>
              <a:rPr lang="bg-BG" dirty="0"/>
              <a:t>g </a:t>
            </a:r>
            <a:r>
              <a:rPr lang="bg-BG" dirty="0" err="1"/>
              <a:t>So</a:t>
            </a:r>
            <a:r>
              <a:rPr lang="en-US" dirty="0"/>
              <a:t>o</a:t>
            </a:r>
            <a:r>
              <a:rPr lang="bg-BG" dirty="0"/>
              <a:t>n)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G</a:t>
            </a:r>
            <a:r>
              <a:rPr lang="en-US" dirty="0"/>
              <a:t>o</a:t>
            </a:r>
            <a:r>
              <a:rPr lang="bg-BG" dirty="0"/>
              <a:t>i</a:t>
            </a:r>
            <a:r>
              <a:rPr lang="en-US" dirty="0"/>
              <a:t>n</a:t>
            </a:r>
            <a:r>
              <a:rPr lang="bg-BG" dirty="0"/>
              <a:t>g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/>
              <a:t>o</a:t>
            </a:r>
            <a:r>
              <a:rPr lang="bg-BG" dirty="0"/>
              <a:t>f</a:t>
            </a:r>
            <a:r>
              <a:rPr lang="en-US" dirty="0"/>
              <a:t>f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interoperability</a:t>
            </a:r>
            <a:r>
              <a:rPr lang="en-US" dirty="0"/>
              <a:t> between ledger systems</a:t>
            </a:r>
            <a:endParaRPr lang="bg-BG" dirty="0"/>
          </a:p>
          <a:p>
            <a:r>
              <a:rPr lang="bg-BG" dirty="0"/>
              <a:t>D</a:t>
            </a:r>
            <a:r>
              <a:rPr lang="en-US" dirty="0" err="1"/>
              <a:t>esigned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transfer value </a:t>
            </a:r>
            <a:r>
              <a:rPr lang="en-US" dirty="0"/>
              <a:t>across distributed ledgers and non-distributed ledgers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6339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906971"/>
            <a:ext cx="10363200" cy="585664"/>
          </a:xfrm>
        </p:spPr>
        <p:txBody>
          <a:bodyPr/>
          <a:lstStyle/>
          <a:p>
            <a:pPr marL="446088" indent="-446088">
              <a:lnSpc>
                <a:spcPts val="4000"/>
              </a:lnSpc>
            </a:pP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 F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endParaRPr lang="en-US" sz="4800" spc="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2" y="5492635"/>
            <a:ext cx="10363200" cy="1365365"/>
          </a:xfrm>
        </p:spPr>
        <p:txBody>
          <a:bodyPr/>
          <a:lstStyle/>
          <a:p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/>
              <a:t>n</a:t>
            </a:r>
            <a:r>
              <a:rPr lang="bg-BG" dirty="0"/>
              <a:t>n</a:t>
            </a:r>
            <a:r>
              <a:rPr lang="en-US" dirty="0"/>
              <a:t>e</a:t>
            </a:r>
            <a:r>
              <a:rPr lang="bg-BG" dirty="0"/>
              <a:t>l</a:t>
            </a:r>
            <a:r>
              <a:rPr lang="en-US" dirty="0"/>
              <a:t>s</a:t>
            </a:r>
            <a:r>
              <a:rPr lang="bg-BG" dirty="0"/>
              <a:t>, </a:t>
            </a:r>
            <a:r>
              <a:rPr lang="en-US" dirty="0"/>
              <a:t>P</a:t>
            </a:r>
            <a:r>
              <a:rPr lang="bg-BG" dirty="0"/>
              <a:t>e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s</a:t>
            </a:r>
            <a:r>
              <a:rPr lang="bg-BG" dirty="0"/>
              <a:t>, </a:t>
            </a:r>
            <a:r>
              <a:rPr lang="bg-BG" dirty="0" err="1"/>
              <a:t>Orderers</a:t>
            </a:r>
            <a:r>
              <a:rPr lang="bg-BG" dirty="0"/>
              <a:t>, MSP, P</a:t>
            </a:r>
            <a:r>
              <a:rPr lang="en-US" dirty="0"/>
              <a:t>o</a:t>
            </a:r>
            <a:r>
              <a:rPr lang="bg-BG" dirty="0" err="1"/>
              <a:t>licy</a:t>
            </a:r>
            <a:r>
              <a:rPr lang="bg-BG" dirty="0"/>
              <a:t>, </a:t>
            </a:r>
            <a:r>
              <a:rPr lang="bg-BG" dirty="0" err="1"/>
              <a:t>Chaincode</a:t>
            </a:r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66C2EEA-74DC-4570-8488-FDE1CF855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545" y="914400"/>
            <a:ext cx="6671733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8905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W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 </a:t>
            </a:r>
            <a:r>
              <a:rPr lang="en-US" dirty="0" err="1"/>
              <a:t>i</a:t>
            </a:r>
            <a:r>
              <a:rPr lang="bg-BG" dirty="0"/>
              <a:t>s </a:t>
            </a:r>
            <a:r>
              <a:rPr lang="en-US" dirty="0"/>
              <a:t>H</a:t>
            </a:r>
            <a:r>
              <a:rPr lang="bg-BG" dirty="0"/>
              <a:t>y</a:t>
            </a:r>
            <a:r>
              <a:rPr lang="en-US" dirty="0"/>
              <a:t>p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 </a:t>
            </a:r>
            <a:r>
              <a:rPr lang="en-US" dirty="0"/>
              <a:t>F</a:t>
            </a:r>
            <a:r>
              <a:rPr lang="bg-BG" dirty="0"/>
              <a:t>a</a:t>
            </a:r>
            <a:r>
              <a:rPr lang="en-US" dirty="0"/>
              <a:t>b</a:t>
            </a:r>
            <a:r>
              <a:rPr lang="bg-BG" dirty="0"/>
              <a:t>r</a:t>
            </a:r>
            <a:r>
              <a:rPr lang="en-US" dirty="0" err="1"/>
              <a:t>i</a:t>
            </a:r>
            <a:r>
              <a:rPr lang="bg-BG" dirty="0"/>
              <a:t>c?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oundation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developing</a:t>
            </a:r>
            <a:r>
              <a:rPr lang="bg-BG" dirty="0"/>
              <a:t> </a:t>
            </a:r>
            <a:r>
              <a:rPr lang="en-US" dirty="0"/>
              <a:t>applications or solutions</a:t>
            </a:r>
            <a:r>
              <a:rPr lang="bg-BG" dirty="0"/>
              <a:t> </a:t>
            </a:r>
            <a:r>
              <a:rPr lang="en-US" dirty="0"/>
              <a:t>with a</a:t>
            </a:r>
            <a:r>
              <a:rPr lang="bg-BG" dirty="0"/>
              <a:t> </a:t>
            </a:r>
            <a:r>
              <a:rPr lang="en-US" dirty="0"/>
              <a:t>modular architecture</a:t>
            </a:r>
            <a:endParaRPr lang="bg-BG" dirty="0"/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llows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components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such as consensus and membership </a:t>
            </a:r>
            <a:r>
              <a:rPr lang="bg-BG" dirty="0"/>
              <a:t>m</a:t>
            </a:r>
            <a:r>
              <a:rPr lang="en-US" dirty="0" err="1"/>
              <a:t>ervices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be plug-and-play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A1B01BD-F6C6-4458-8CDB-8250372A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3429000"/>
            <a:ext cx="4629659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2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Онлайн мултимедия 5">
            <a:hlinkClick r:id="" action="ppaction://media"/>
            <a:extLst>
              <a:ext uri="{FF2B5EF4-FFF2-40B4-BE49-F238E27FC236}">
                <a16:creationId xmlns:a16="http://schemas.microsoft.com/office/drawing/2014/main" id="{1AC0A1E5-4C4C-4110-8610-B4B2193CA7C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32012" y="964803"/>
            <a:ext cx="7634400" cy="57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4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H</a:t>
            </a:r>
            <a:r>
              <a:rPr lang="en-US" dirty="0"/>
              <a:t>y</a:t>
            </a:r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 </a:t>
            </a:r>
            <a:r>
              <a:rPr lang="bg-BG" dirty="0" err="1"/>
              <a:t>Fabric`s</a:t>
            </a:r>
            <a:r>
              <a:rPr lang="bg-BG" dirty="0"/>
              <a:t> Key </a:t>
            </a:r>
            <a:r>
              <a:rPr lang="bg-BG" dirty="0" err="1"/>
              <a:t>Features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Channels</a:t>
            </a:r>
            <a:r>
              <a:rPr lang="en-US" dirty="0"/>
              <a:t> for sharing confidential information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Ordering Service </a:t>
            </a:r>
            <a:r>
              <a:rPr lang="en-US" dirty="0"/>
              <a:t>delivers transactions consistently to peers in the network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Endorsement policies </a:t>
            </a:r>
            <a:r>
              <a:rPr lang="en-US" dirty="0"/>
              <a:t>for transactions</a:t>
            </a:r>
            <a:endParaRPr lang="bg-BG" dirty="0"/>
          </a:p>
          <a:p>
            <a:r>
              <a:rPr lang="en-US" dirty="0" err="1"/>
              <a:t>CouchDB</a:t>
            </a:r>
            <a:r>
              <a:rPr lang="en-US" dirty="0"/>
              <a:t> world state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 range of queries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Bring-your-own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Membership Service Provider </a:t>
            </a:r>
            <a:r>
              <a:rPr lang="en-US" dirty="0"/>
              <a:t>(MSP)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749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1" y="5791200"/>
            <a:ext cx="10363200" cy="619904"/>
          </a:xfrm>
        </p:spPr>
        <p:txBody>
          <a:bodyPr/>
          <a:lstStyle/>
          <a:p>
            <a:pPr marL="446088" indent="-446088">
              <a:lnSpc>
                <a:spcPts val="4000"/>
              </a:lnSpc>
            </a:pPr>
            <a:r>
              <a:rPr lang="bg-BG" sz="4800" dirty="0"/>
              <a:t>P</a:t>
            </a:r>
            <a:r>
              <a:rPr lang="en-US" sz="4800" dirty="0"/>
              <a:t>u</a:t>
            </a:r>
            <a:r>
              <a:rPr lang="bg-BG" sz="4800" dirty="0"/>
              <a:t>b</a:t>
            </a:r>
            <a:r>
              <a:rPr lang="en-US" sz="4800" dirty="0"/>
              <a:t>l</a:t>
            </a:r>
            <a:r>
              <a:rPr lang="bg-BG" sz="4800" dirty="0" err="1"/>
              <a:t>ic</a:t>
            </a:r>
            <a:r>
              <a:rPr lang="bg-BG" sz="4800" dirty="0"/>
              <a:t> </a:t>
            </a:r>
            <a:r>
              <a:rPr lang="bg-BG" sz="4800" dirty="0" err="1"/>
              <a:t>and</a:t>
            </a:r>
            <a:r>
              <a:rPr lang="bg-BG" sz="4800" dirty="0"/>
              <a:t> </a:t>
            </a:r>
            <a:r>
              <a:rPr lang="bg-BG" sz="4800" dirty="0" err="1"/>
              <a:t>Private</a:t>
            </a:r>
            <a:r>
              <a:rPr lang="bg-BG" sz="4800" dirty="0"/>
              <a:t> </a:t>
            </a:r>
            <a:r>
              <a:rPr lang="bg-BG" sz="4800" dirty="0" err="1"/>
              <a:t>Blockchain</a:t>
            </a:r>
            <a:r>
              <a:rPr lang="en-US" sz="4800" dirty="0"/>
              <a:t>s</a:t>
            </a:r>
            <a:endParaRPr lang="en-US" sz="4800" spc="200" dirty="0">
              <a:solidFill>
                <a:schemeClr val="accent1"/>
              </a:solidFill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E50CADF2-346A-4AB8-9151-0FA87A00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40" y="1452562"/>
            <a:ext cx="9035143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4125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H</a:t>
            </a:r>
            <a:r>
              <a:rPr lang="en-US" dirty="0"/>
              <a:t>y</a:t>
            </a:r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 </a:t>
            </a:r>
            <a:r>
              <a:rPr lang="bg-BG" dirty="0" err="1"/>
              <a:t>Fabric</a:t>
            </a:r>
            <a:r>
              <a:rPr lang="bg-BG" dirty="0"/>
              <a:t> </a:t>
            </a:r>
            <a:r>
              <a:rPr lang="bg-BG" dirty="0" err="1"/>
              <a:t>Transaction</a:t>
            </a:r>
            <a:r>
              <a:rPr lang="bg-BG" dirty="0"/>
              <a:t> </a:t>
            </a:r>
            <a:r>
              <a:rPr lang="bg-BG" dirty="0" err="1"/>
              <a:t>Validation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/>
              <a:t> </a:t>
            </a:r>
            <a:r>
              <a:rPr lang="en-US" dirty="0"/>
              <a:t>m</a:t>
            </a:r>
            <a:r>
              <a:rPr lang="bg-BG" dirty="0"/>
              <a:t>i</a:t>
            </a:r>
            <a:r>
              <a:rPr lang="en-US" dirty="0"/>
              <a:t>n</a:t>
            </a:r>
            <a:r>
              <a:rPr lang="bg-BG" dirty="0"/>
              <a:t>i</a:t>
            </a:r>
            <a:r>
              <a:rPr lang="en-US" dirty="0"/>
              <a:t>n</a:t>
            </a:r>
            <a:r>
              <a:rPr lang="bg-BG" dirty="0"/>
              <a:t>g</a:t>
            </a:r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ifferent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consensus algorithm </a:t>
            </a:r>
            <a:r>
              <a:rPr lang="bg-BG" dirty="0"/>
              <a:t>t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:</a:t>
            </a:r>
          </a:p>
          <a:p>
            <a:pPr lvl="1"/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Guaran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/>
              <a:t> b</a:t>
            </a:r>
            <a:r>
              <a:rPr lang="en-US" dirty="0"/>
              <a:t>lock immutability</a:t>
            </a:r>
            <a:endParaRPr lang="bg-BG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Prevent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double spending</a:t>
            </a:r>
            <a:endParaRPr lang="bg-BG" dirty="0"/>
          </a:p>
          <a:p>
            <a:pPr lvl="1"/>
            <a:r>
              <a:rPr lang="bg-BG" dirty="0" err="1"/>
              <a:t>Keeps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proper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ordering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8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H</a:t>
            </a:r>
            <a:r>
              <a:rPr lang="en-US" dirty="0"/>
              <a:t>y</a:t>
            </a:r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 </a:t>
            </a:r>
            <a:r>
              <a:rPr lang="bg-BG" dirty="0" err="1"/>
              <a:t>Fabric</a:t>
            </a:r>
            <a:r>
              <a:rPr lang="bg-BG" dirty="0"/>
              <a:t> </a:t>
            </a:r>
            <a:r>
              <a:rPr lang="en-US" dirty="0"/>
              <a:t>I</a:t>
            </a:r>
            <a:r>
              <a:rPr lang="bg-BG" dirty="0"/>
              <a:t>n</a:t>
            </a:r>
            <a:r>
              <a:rPr lang="en-US" dirty="0"/>
              <a:t>f</a:t>
            </a:r>
            <a:r>
              <a:rPr lang="bg-BG" dirty="0"/>
              <a:t>r</a:t>
            </a:r>
            <a:r>
              <a:rPr lang="en-US" dirty="0"/>
              <a:t>a</a:t>
            </a:r>
            <a:r>
              <a:rPr lang="bg-BG" dirty="0"/>
              <a:t>s</a:t>
            </a:r>
            <a:r>
              <a:rPr lang="en-US" dirty="0"/>
              <a:t>t</a:t>
            </a:r>
            <a:r>
              <a:rPr lang="bg-BG" dirty="0"/>
              <a:t>r</a:t>
            </a:r>
            <a:r>
              <a:rPr lang="en-US" dirty="0"/>
              <a:t>u</a:t>
            </a:r>
            <a:r>
              <a:rPr lang="bg-BG" dirty="0"/>
              <a:t>c</a:t>
            </a:r>
            <a:r>
              <a:rPr lang="en-US" dirty="0"/>
              <a:t>t</a:t>
            </a:r>
            <a:r>
              <a:rPr lang="bg-BG" dirty="0"/>
              <a:t>u</a:t>
            </a:r>
            <a:r>
              <a:rPr lang="en-US" dirty="0"/>
              <a:t>r</a:t>
            </a:r>
            <a:r>
              <a:rPr lang="bg-BG" dirty="0"/>
              <a:t>e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istributed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by design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a</a:t>
            </a:r>
            <a:r>
              <a:rPr lang="bg-BG" dirty="0"/>
              <a:t>t:</a:t>
            </a:r>
          </a:p>
          <a:p>
            <a:pPr lvl="1"/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Limit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visibility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data</a:t>
            </a:r>
            <a:endParaRPr lang="bg-BG" dirty="0"/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revent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sensible data to be replicated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y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/>
              <a:t>p</a:t>
            </a:r>
            <a:r>
              <a:rPr lang="bg-BG" dirty="0"/>
              <a:t>a</a:t>
            </a:r>
            <a:r>
              <a:rPr lang="en-US" dirty="0"/>
              <a:t>r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c</a:t>
            </a:r>
            <a:r>
              <a:rPr lang="en-US" dirty="0"/>
              <a:t>u</a:t>
            </a:r>
            <a:r>
              <a:rPr lang="bg-BG" dirty="0"/>
              <a:t>l</a:t>
            </a:r>
            <a:r>
              <a:rPr lang="en-US" dirty="0"/>
              <a:t>a</a:t>
            </a:r>
            <a:r>
              <a:rPr lang="bg-BG" dirty="0"/>
              <a:t>r </a:t>
            </a:r>
            <a:r>
              <a:rPr lang="en-US" dirty="0"/>
              <a:t>p</a:t>
            </a:r>
            <a:r>
              <a:rPr lang="bg-BG" dirty="0"/>
              <a:t>a</a:t>
            </a:r>
            <a:r>
              <a:rPr lang="en-US" dirty="0"/>
              <a:t>r</a:t>
            </a:r>
            <a:r>
              <a:rPr lang="bg-BG" dirty="0"/>
              <a:t>t</a:t>
            </a:r>
            <a:r>
              <a:rPr lang="en-US" dirty="0"/>
              <a:t>y</a:t>
            </a:r>
            <a:endParaRPr lang="bg-BG" dirty="0"/>
          </a:p>
          <a:p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ledger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stores</a:t>
            </a:r>
            <a:r>
              <a:rPr lang="bg-BG" dirty="0"/>
              <a:t> </a:t>
            </a:r>
            <a:r>
              <a:rPr lang="bg-BG" dirty="0" err="1"/>
              <a:t>every</a:t>
            </a:r>
            <a:r>
              <a:rPr lang="bg-BG" dirty="0"/>
              <a:t> </a:t>
            </a:r>
            <a:r>
              <a:rPr lang="bg-BG" dirty="0" err="1"/>
              <a:t>execu</a:t>
            </a:r>
            <a:r>
              <a:rPr lang="en-US" dirty="0"/>
              <a:t>t</a:t>
            </a:r>
            <a:r>
              <a:rPr lang="bg-BG" dirty="0" err="1"/>
              <a:t>ed</a:t>
            </a:r>
            <a:r>
              <a:rPr lang="bg-BG" dirty="0"/>
              <a:t> </a:t>
            </a:r>
            <a:r>
              <a:rPr lang="bg-BG" dirty="0" err="1"/>
              <a:t>operation</a:t>
            </a:r>
            <a:r>
              <a:rPr lang="bg-BG" dirty="0"/>
              <a:t>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information</a:t>
            </a:r>
            <a:r>
              <a:rPr lang="bg-BG" dirty="0"/>
              <a:t> </a:t>
            </a:r>
            <a:r>
              <a:rPr lang="bg-BG" dirty="0" err="1"/>
              <a:t>connect</a:t>
            </a:r>
            <a:r>
              <a:rPr lang="en-US" dirty="0"/>
              <a:t>e</a:t>
            </a:r>
            <a:r>
              <a:rPr lang="bg-BG" dirty="0"/>
              <a:t>d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 err="1"/>
              <a:t>i</a:t>
            </a:r>
            <a:r>
              <a:rPr lang="bg-BG" dirty="0"/>
              <a:t>t:</a:t>
            </a:r>
          </a:p>
          <a:p>
            <a:pPr lvl="1"/>
            <a:r>
              <a:rPr lang="bg-BG" dirty="0" err="1"/>
              <a:t>Certificates</a:t>
            </a:r>
            <a:endParaRPr lang="bg-BG" dirty="0"/>
          </a:p>
          <a:p>
            <a:pPr lvl="1"/>
            <a:r>
              <a:rPr lang="bg-BG" dirty="0" err="1"/>
              <a:t>Users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8350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H</a:t>
            </a:r>
            <a:r>
              <a:rPr lang="en-US" dirty="0"/>
              <a:t>y</a:t>
            </a:r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 </a:t>
            </a:r>
            <a:r>
              <a:rPr lang="bg-BG" dirty="0" err="1"/>
              <a:t>Fabric</a:t>
            </a:r>
            <a:r>
              <a:rPr lang="bg-BG" dirty="0"/>
              <a:t> </a:t>
            </a:r>
            <a:r>
              <a:rPr lang="en-US" dirty="0"/>
              <a:t>I</a:t>
            </a:r>
            <a:r>
              <a:rPr lang="bg-BG" dirty="0"/>
              <a:t>n</a:t>
            </a:r>
            <a:r>
              <a:rPr lang="en-US" dirty="0"/>
              <a:t>f</a:t>
            </a:r>
            <a:r>
              <a:rPr lang="bg-BG" dirty="0"/>
              <a:t>r</a:t>
            </a:r>
            <a:r>
              <a:rPr lang="en-US" dirty="0"/>
              <a:t>a</a:t>
            </a:r>
            <a:r>
              <a:rPr lang="bg-BG" dirty="0"/>
              <a:t>s</a:t>
            </a:r>
            <a:r>
              <a:rPr lang="en-US" dirty="0"/>
              <a:t>t</a:t>
            </a:r>
            <a:r>
              <a:rPr lang="bg-BG" dirty="0"/>
              <a:t>r</a:t>
            </a:r>
            <a:r>
              <a:rPr lang="en-US" dirty="0"/>
              <a:t>u</a:t>
            </a:r>
            <a:r>
              <a:rPr lang="bg-BG" dirty="0"/>
              <a:t>c</a:t>
            </a:r>
            <a:r>
              <a:rPr lang="en-US" dirty="0"/>
              <a:t>t</a:t>
            </a:r>
            <a:r>
              <a:rPr lang="bg-BG" dirty="0"/>
              <a:t>u</a:t>
            </a:r>
            <a:r>
              <a:rPr lang="en-US" dirty="0"/>
              <a:t>r</a:t>
            </a:r>
            <a:r>
              <a:rPr lang="bg-BG" dirty="0"/>
              <a:t>e (2)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ly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/>
              <a:t>customisible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M</a:t>
            </a:r>
            <a:r>
              <a:rPr lang="bg-BG" dirty="0" err="1"/>
              <a:t>ay</a:t>
            </a:r>
            <a:r>
              <a:rPr lang="bg-BG" dirty="0"/>
              <a:t> </a:t>
            </a:r>
            <a:r>
              <a:rPr lang="bg-BG" dirty="0" err="1"/>
              <a:t>be</a:t>
            </a:r>
            <a:r>
              <a:rPr lang="bg-BG" dirty="0"/>
              <a:t> </a:t>
            </a:r>
            <a:r>
              <a:rPr lang="bg-BG" dirty="0" err="1"/>
              <a:t>used</a:t>
            </a:r>
            <a:r>
              <a:rPr lang="bg-BG" dirty="0"/>
              <a:t> </a:t>
            </a:r>
            <a:r>
              <a:rPr lang="bg-BG" dirty="0" err="1"/>
              <a:t>as</a:t>
            </a:r>
            <a:r>
              <a:rPr lang="bg-BG" dirty="0"/>
              <a:t> a </a:t>
            </a:r>
            <a:r>
              <a:rPr lang="bg-BG" dirty="0" err="1"/>
              <a:t>private</a:t>
            </a:r>
            <a:r>
              <a:rPr lang="bg-BG" dirty="0"/>
              <a:t> </a:t>
            </a:r>
            <a:r>
              <a:rPr lang="bg-BG" dirty="0" err="1"/>
              <a:t>network</a:t>
            </a:r>
            <a:endParaRPr lang="bg-BG" dirty="0"/>
          </a:p>
          <a:p>
            <a:pPr lvl="1"/>
            <a:r>
              <a:rPr lang="bg-BG" dirty="0" err="1"/>
              <a:t>May</a:t>
            </a:r>
            <a:r>
              <a:rPr lang="bg-BG" dirty="0"/>
              <a:t> </a:t>
            </a:r>
            <a:r>
              <a:rPr lang="bg-BG" dirty="0" err="1"/>
              <a:t>be</a:t>
            </a:r>
            <a:r>
              <a:rPr lang="bg-BG" dirty="0"/>
              <a:t> </a:t>
            </a:r>
            <a:r>
              <a:rPr lang="bg-BG" dirty="0" err="1"/>
              <a:t>opened</a:t>
            </a:r>
            <a:r>
              <a:rPr lang="bg-BG" dirty="0"/>
              <a:t> </a:t>
            </a:r>
            <a:r>
              <a:rPr lang="bg-BG" dirty="0" err="1"/>
              <a:t>to</a:t>
            </a:r>
            <a:r>
              <a:rPr lang="bg-BG" dirty="0"/>
              <a:t> </a:t>
            </a:r>
            <a:r>
              <a:rPr lang="bg-BG" dirty="0" err="1"/>
              <a:t>all</a:t>
            </a:r>
            <a:endParaRPr lang="bg-BG" dirty="0"/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specific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hardware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/>
              <a:t>requirements</a:t>
            </a:r>
            <a:endParaRPr lang="bg-BG" dirty="0"/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vulnarable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/>
              <a:t>to</a:t>
            </a:r>
            <a:r>
              <a:rPr lang="bg-BG" dirty="0"/>
              <a:t> a 51% </a:t>
            </a:r>
            <a:r>
              <a:rPr lang="bg-BG" dirty="0" err="1"/>
              <a:t>attack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5055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6038810"/>
            <a:ext cx="10363200" cy="619904"/>
          </a:xfrm>
        </p:spPr>
        <p:txBody>
          <a:bodyPr/>
          <a:lstStyle/>
          <a:p>
            <a:pPr marL="446088" indent="-446088">
              <a:lnSpc>
                <a:spcPts val="4000"/>
              </a:lnSpc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e: B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t 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k</a:t>
            </a:r>
            <a:endParaRPr lang="en-US" sz="4800" spc="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FDDF698-D219-43E2-B6DA-3193B891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2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67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H</a:t>
            </a:r>
            <a:r>
              <a:rPr lang="en-US" dirty="0"/>
              <a:t>y</a:t>
            </a:r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 </a:t>
            </a:r>
            <a:r>
              <a:rPr lang="bg-BG" dirty="0" err="1"/>
              <a:t>Fabric</a:t>
            </a:r>
            <a:r>
              <a:rPr lang="bg-BG" dirty="0"/>
              <a:t> C</a:t>
            </a:r>
            <a:r>
              <a:rPr lang="en-US" dirty="0"/>
              <a:t>o</a:t>
            </a:r>
            <a:r>
              <a:rPr lang="bg-BG" dirty="0"/>
              <a:t>m</a:t>
            </a:r>
            <a:r>
              <a:rPr lang="en-US" dirty="0"/>
              <a:t>p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e</a:t>
            </a:r>
            <a:r>
              <a:rPr lang="en-US" dirty="0"/>
              <a:t>n</a:t>
            </a:r>
            <a:r>
              <a:rPr lang="bg-BG" dirty="0"/>
              <a:t>t</a:t>
            </a:r>
            <a:r>
              <a:rPr lang="en-US" dirty="0"/>
              <a:t>s</a:t>
            </a:r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C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t</a:t>
            </a:r>
            <a:r>
              <a:rPr lang="bg-BG" dirty="0"/>
              <a:t>i</a:t>
            </a:r>
            <a:r>
              <a:rPr lang="en-US" dirty="0"/>
              <a:t>f</a:t>
            </a:r>
            <a:r>
              <a:rPr lang="bg-BG" dirty="0"/>
              <a:t>i</a:t>
            </a:r>
            <a:r>
              <a:rPr lang="en-US" dirty="0"/>
              <a:t>c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e </a:t>
            </a:r>
            <a:r>
              <a:rPr lang="en-US" dirty="0"/>
              <a:t>A</a:t>
            </a:r>
            <a:r>
              <a:rPr lang="bg-BG" dirty="0"/>
              <a:t>u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o</a:t>
            </a:r>
            <a:r>
              <a:rPr lang="bg-BG" dirty="0"/>
              <a:t>r</a:t>
            </a:r>
            <a:r>
              <a:rPr lang="en-US" dirty="0" err="1"/>
              <a:t>i</a:t>
            </a:r>
            <a:r>
              <a:rPr lang="bg-BG" dirty="0"/>
              <a:t>t</a:t>
            </a:r>
            <a:r>
              <a:rPr lang="en-US" dirty="0"/>
              <a:t>y</a:t>
            </a:r>
            <a:endParaRPr lang="bg-BG" dirty="0"/>
          </a:p>
          <a:p>
            <a:r>
              <a:rPr lang="bg-BG" dirty="0" err="1"/>
              <a:t>Channels</a:t>
            </a:r>
            <a:endParaRPr lang="bg-BG" dirty="0"/>
          </a:p>
          <a:p>
            <a:r>
              <a:rPr lang="bg-BG" dirty="0"/>
              <a:t>MSP</a:t>
            </a:r>
          </a:p>
          <a:p>
            <a:r>
              <a:rPr lang="bg-BG" dirty="0" err="1"/>
              <a:t>Peer</a:t>
            </a:r>
            <a:endParaRPr lang="bg-BG" dirty="0"/>
          </a:p>
          <a:p>
            <a:r>
              <a:rPr lang="bg-BG" dirty="0" err="1"/>
              <a:t>Ordering</a:t>
            </a:r>
            <a:r>
              <a:rPr lang="bg-BG" dirty="0"/>
              <a:t> </a:t>
            </a:r>
            <a:r>
              <a:rPr lang="bg-BG" dirty="0" err="1"/>
              <a:t>se</a:t>
            </a:r>
            <a:r>
              <a:rPr lang="en-US" dirty="0"/>
              <a:t>r</a:t>
            </a:r>
            <a:r>
              <a:rPr lang="bg-BG" dirty="0"/>
              <a:t>v</a:t>
            </a:r>
            <a:r>
              <a:rPr lang="en-US" dirty="0" err="1"/>
              <a:t>i</a:t>
            </a:r>
            <a:r>
              <a:rPr lang="bg-BG" dirty="0"/>
              <a:t>c</a:t>
            </a:r>
            <a:r>
              <a:rPr lang="en-US" dirty="0"/>
              <a:t>e</a:t>
            </a:r>
            <a:endParaRPr lang="bg-BG" dirty="0"/>
          </a:p>
          <a:p>
            <a:r>
              <a:rPr lang="bg-BG" dirty="0" err="1"/>
              <a:t>Chaincode</a:t>
            </a:r>
            <a:r>
              <a:rPr lang="bg-BG" dirty="0"/>
              <a:t>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Policies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4889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t</a:t>
            </a:r>
            <a:r>
              <a:rPr lang="bg-BG" dirty="0"/>
              <a:t>i</a:t>
            </a:r>
            <a:r>
              <a:rPr lang="en-US" dirty="0"/>
              <a:t>f</a:t>
            </a:r>
            <a:r>
              <a:rPr lang="bg-BG" dirty="0"/>
              <a:t>i</a:t>
            </a:r>
            <a:r>
              <a:rPr lang="en-US" dirty="0"/>
              <a:t>c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e </a:t>
            </a:r>
            <a:r>
              <a:rPr lang="en-US" dirty="0"/>
              <a:t>A</a:t>
            </a:r>
            <a:r>
              <a:rPr lang="bg-BG" dirty="0"/>
              <a:t>u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o</a:t>
            </a:r>
            <a:r>
              <a:rPr lang="bg-BG" dirty="0"/>
              <a:t>r</a:t>
            </a:r>
            <a:r>
              <a:rPr lang="en-US" dirty="0" err="1"/>
              <a:t>i</a:t>
            </a:r>
            <a:r>
              <a:rPr lang="bg-BG" dirty="0"/>
              <a:t>t</a:t>
            </a:r>
            <a:r>
              <a:rPr lang="en-US" dirty="0"/>
              <a:t>y</a:t>
            </a:r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Every single operation that is executed inside </a:t>
            </a:r>
            <a:r>
              <a:rPr lang="en-US" dirty="0" err="1"/>
              <a:t>Hyperledger</a:t>
            </a:r>
            <a:r>
              <a:rPr lang="en-US" dirty="0"/>
              <a:t> fabric must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cryptographically signed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a certificate</a:t>
            </a:r>
            <a:endParaRPr lang="bg-BG" dirty="0"/>
          </a:p>
          <a:p>
            <a:r>
              <a:rPr lang="bg-BG" dirty="0"/>
              <a:t>A </a:t>
            </a:r>
            <a:r>
              <a:rPr lang="bg-BG" dirty="0" err="1"/>
              <a:t>user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may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generate</a:t>
            </a:r>
            <a:r>
              <a:rPr lang="bg-BG" dirty="0"/>
              <a:t> </a:t>
            </a:r>
            <a:r>
              <a:rPr lang="bg-BG" dirty="0" err="1"/>
              <a:t>it</a:t>
            </a:r>
            <a:r>
              <a:rPr lang="bg-BG" dirty="0"/>
              <a:t> </a:t>
            </a:r>
            <a:r>
              <a:rPr lang="bg-BG" dirty="0" err="1"/>
              <a:t>using</a:t>
            </a:r>
            <a:r>
              <a:rPr lang="bg-BG" dirty="0"/>
              <a:t> </a:t>
            </a:r>
            <a:r>
              <a:rPr lang="bg-BG" dirty="0" err="1"/>
              <a:t>OpenSSL</a:t>
            </a:r>
            <a:endParaRPr lang="bg-BG" dirty="0"/>
          </a:p>
          <a:p>
            <a:r>
              <a:rPr lang="bg-BG" dirty="0"/>
              <a:t>A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</a:t>
            </a:r>
            <a:r>
              <a:rPr lang="bg-BG" dirty="0"/>
              <a:t>a</a:t>
            </a:r>
            <a:r>
              <a:rPr lang="en-US" dirty="0"/>
              <a:t>y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e </a:t>
            </a:r>
            <a:r>
              <a:rPr lang="en-US" dirty="0"/>
              <a:t>u</a:t>
            </a:r>
            <a:r>
              <a:rPr lang="bg-BG" dirty="0"/>
              <a:t>s</a:t>
            </a:r>
            <a:r>
              <a:rPr lang="en-US" dirty="0"/>
              <a:t>e</a:t>
            </a:r>
            <a:r>
              <a:rPr lang="bg-BG" dirty="0"/>
              <a:t>d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n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e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f</a:t>
            </a:r>
            <a:r>
              <a:rPr lang="en-US" dirty="0" err="1"/>
              <a:t>i</a:t>
            </a:r>
            <a:r>
              <a:rPr lang="bg-BG" dirty="0"/>
              <a:t>c</a:t>
            </a:r>
            <a:r>
              <a:rPr lang="en-US" dirty="0"/>
              <a:t>a</a:t>
            </a:r>
            <a:r>
              <a:rPr lang="bg-BG" dirty="0"/>
              <a:t>t</a:t>
            </a:r>
            <a:r>
              <a:rPr lang="en-US" dirty="0"/>
              <a:t>e</a:t>
            </a:r>
            <a:endParaRPr lang="bg-BG" dirty="0"/>
          </a:p>
          <a:p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standrad</a:t>
            </a:r>
            <a:r>
              <a:rPr lang="bg-BG" dirty="0"/>
              <a:t> </a:t>
            </a:r>
            <a:r>
              <a:rPr lang="bg-BG" dirty="0" err="1"/>
              <a:t>is</a:t>
            </a:r>
            <a:r>
              <a:rPr lang="bg-BG" dirty="0"/>
              <a:t> X509</a:t>
            </a:r>
          </a:p>
          <a:p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CA</a:t>
            </a:r>
            <a:r>
              <a:rPr lang="bg-BG" dirty="0"/>
              <a:t> </a:t>
            </a:r>
            <a:r>
              <a:rPr lang="bg-BG" dirty="0" err="1"/>
              <a:t>is</a:t>
            </a:r>
            <a:r>
              <a:rPr lang="bg-BG" dirty="0"/>
              <a:t> </a:t>
            </a:r>
            <a:r>
              <a:rPr lang="bg-BG" dirty="0" err="1"/>
              <a:t>created</a:t>
            </a:r>
            <a:r>
              <a:rPr lang="bg-BG" dirty="0"/>
              <a:t> </a:t>
            </a:r>
            <a:r>
              <a:rPr lang="bg-BG" dirty="0" err="1"/>
              <a:t>to</a:t>
            </a:r>
            <a:r>
              <a:rPr lang="bg-BG" dirty="0"/>
              <a:t> </a:t>
            </a:r>
            <a:r>
              <a:rPr lang="en-US" dirty="0" err="1"/>
              <a:t>generat</a:t>
            </a:r>
            <a:r>
              <a:rPr lang="bg-BG" dirty="0"/>
              <a:t>e</a:t>
            </a:r>
            <a:r>
              <a:rPr lang="en-US" dirty="0"/>
              <a:t> the </a:t>
            </a:r>
            <a:r>
              <a:rPr lang="bg-BG" dirty="0"/>
              <a:t>n</a:t>
            </a:r>
            <a:r>
              <a:rPr lang="en-US" dirty="0"/>
              <a:t>e</a:t>
            </a:r>
            <a:r>
              <a:rPr lang="bg-BG" dirty="0"/>
              <a:t>c</a:t>
            </a:r>
            <a:r>
              <a:rPr lang="en-US" dirty="0"/>
              <a:t>e</a:t>
            </a:r>
            <a:r>
              <a:rPr lang="bg-BG" dirty="0"/>
              <a:t>s</a:t>
            </a:r>
            <a:r>
              <a:rPr lang="en-US" dirty="0"/>
              <a:t>s</a:t>
            </a:r>
            <a:r>
              <a:rPr lang="bg-BG" dirty="0"/>
              <a:t>a</a:t>
            </a:r>
            <a:r>
              <a:rPr lang="en-US" dirty="0"/>
              <a:t>r</a:t>
            </a:r>
            <a:r>
              <a:rPr lang="bg-BG" dirty="0"/>
              <a:t>y </a:t>
            </a:r>
            <a:r>
              <a:rPr lang="en-US" dirty="0"/>
              <a:t>certificates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636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t</a:t>
            </a:r>
            <a:r>
              <a:rPr lang="bg-BG" dirty="0"/>
              <a:t>i</a:t>
            </a:r>
            <a:r>
              <a:rPr lang="en-US" dirty="0"/>
              <a:t>f</a:t>
            </a:r>
            <a:r>
              <a:rPr lang="bg-BG" dirty="0"/>
              <a:t>i</a:t>
            </a:r>
            <a:r>
              <a:rPr lang="en-US" dirty="0"/>
              <a:t>c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e </a:t>
            </a:r>
            <a:r>
              <a:rPr lang="en-US" dirty="0"/>
              <a:t>A</a:t>
            </a:r>
            <a:r>
              <a:rPr lang="bg-BG" dirty="0"/>
              <a:t>u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o</a:t>
            </a:r>
            <a:r>
              <a:rPr lang="bg-BG" dirty="0"/>
              <a:t>r</a:t>
            </a:r>
            <a:r>
              <a:rPr lang="en-US" dirty="0" err="1"/>
              <a:t>i</a:t>
            </a:r>
            <a:r>
              <a:rPr lang="bg-BG" dirty="0"/>
              <a:t>t</a:t>
            </a:r>
            <a:r>
              <a:rPr lang="en-US" dirty="0"/>
              <a:t>y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Every user has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 certificate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err="1"/>
              <a:t>Inside</a:t>
            </a:r>
            <a:r>
              <a:rPr lang="bg-BG" dirty="0"/>
              <a:t> </a:t>
            </a:r>
            <a:r>
              <a:rPr lang="bg-BG" dirty="0" err="1"/>
              <a:t>it</a:t>
            </a:r>
            <a:r>
              <a:rPr lang="bg-BG" dirty="0"/>
              <a:t> </a:t>
            </a:r>
            <a:r>
              <a:rPr lang="bg-BG" dirty="0" err="1"/>
              <a:t>additional</a:t>
            </a:r>
            <a:r>
              <a:rPr lang="bg-BG" dirty="0"/>
              <a:t> </a:t>
            </a:r>
            <a:r>
              <a:rPr lang="bg-BG" dirty="0" err="1"/>
              <a:t>information</a:t>
            </a:r>
            <a:r>
              <a:rPr lang="bg-BG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/>
              <a:t>) </a:t>
            </a:r>
            <a:r>
              <a:rPr lang="bg-BG" dirty="0" err="1"/>
              <a:t>can</a:t>
            </a:r>
            <a:r>
              <a:rPr lang="bg-BG" dirty="0"/>
              <a:t> </a:t>
            </a:r>
            <a:r>
              <a:rPr lang="bg-BG" dirty="0" err="1"/>
              <a:t>be</a:t>
            </a:r>
            <a:r>
              <a:rPr lang="bg-BG" dirty="0"/>
              <a:t> </a:t>
            </a:r>
            <a:r>
              <a:rPr lang="bg-BG" dirty="0" err="1"/>
              <a:t>placed</a:t>
            </a:r>
            <a:r>
              <a:rPr lang="bg-BG" dirty="0"/>
              <a:t>:</a:t>
            </a:r>
          </a:p>
          <a:p>
            <a:pPr lvl="1"/>
            <a:r>
              <a:rPr lang="bg-BG" dirty="0" err="1"/>
              <a:t>Roles</a:t>
            </a:r>
            <a:endParaRPr lang="bg-BG" dirty="0"/>
          </a:p>
          <a:p>
            <a:pPr lvl="1"/>
            <a:r>
              <a:rPr lang="bg-BG" dirty="0" err="1"/>
              <a:t>Account</a:t>
            </a:r>
            <a:r>
              <a:rPr lang="bg-BG" dirty="0"/>
              <a:t> </a:t>
            </a:r>
            <a:r>
              <a:rPr lang="bg-BG" dirty="0" err="1"/>
              <a:t>number</a:t>
            </a:r>
            <a:endParaRPr lang="bg-BG" dirty="0"/>
          </a:p>
          <a:p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information</a:t>
            </a:r>
            <a:r>
              <a:rPr lang="bg-BG" dirty="0"/>
              <a:t> </a:t>
            </a:r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propagated</a:t>
            </a:r>
            <a:r>
              <a:rPr lang="en-US" dirty="0"/>
              <a:t> through the system so that the </a:t>
            </a:r>
            <a:r>
              <a:rPr lang="en-US" dirty="0" err="1"/>
              <a:t>chaincode</a:t>
            </a:r>
            <a:r>
              <a:rPr lang="en-US" dirty="0"/>
              <a:t> </a:t>
            </a:r>
            <a:r>
              <a:rPr lang="bg-BG" dirty="0"/>
              <a:t>(</a:t>
            </a:r>
            <a:r>
              <a:rPr lang="en-US" dirty="0"/>
              <a:t>s</a:t>
            </a:r>
            <a:r>
              <a:rPr lang="bg-BG" dirty="0"/>
              <a:t>m</a:t>
            </a:r>
            <a:r>
              <a:rPr lang="en-US" dirty="0"/>
              <a:t>a</a:t>
            </a:r>
            <a:r>
              <a:rPr lang="bg-BG" dirty="0"/>
              <a:t>r</a:t>
            </a:r>
            <a:r>
              <a:rPr lang="en-US" dirty="0"/>
              <a:t>t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t</a:t>
            </a:r>
            <a:r>
              <a:rPr lang="en-US" dirty="0"/>
              <a:t>r</a:t>
            </a:r>
            <a:r>
              <a:rPr lang="bg-BG" dirty="0"/>
              <a:t>a</a:t>
            </a:r>
            <a:r>
              <a:rPr lang="en-US" dirty="0"/>
              <a:t>c</a:t>
            </a:r>
            <a:r>
              <a:rPr lang="bg-BG" dirty="0"/>
              <a:t>t) </a:t>
            </a:r>
            <a:r>
              <a:rPr lang="en-US" dirty="0"/>
              <a:t>may read it and make a decision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7591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/>
              <a:t>n</a:t>
            </a:r>
            <a:r>
              <a:rPr lang="bg-BG" dirty="0"/>
              <a:t>n</a:t>
            </a:r>
            <a:r>
              <a:rPr lang="en-US" dirty="0"/>
              <a:t>e</a:t>
            </a:r>
            <a:r>
              <a:rPr lang="bg-BG" dirty="0"/>
              <a:t>l</a:t>
            </a:r>
            <a:r>
              <a:rPr lang="en-US" dirty="0"/>
              <a:t>s</a:t>
            </a:r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U</a:t>
            </a:r>
            <a:r>
              <a:rPr lang="en-US" dirty="0"/>
              <a:t>s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f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– a </a:t>
            </a:r>
            <a:r>
              <a:rPr lang="bg-BG" dirty="0" err="1"/>
              <a:t>separate</a:t>
            </a:r>
            <a:r>
              <a:rPr lang="bg-BG" dirty="0"/>
              <a:t> </a:t>
            </a:r>
            <a:r>
              <a:rPr lang="bg-BG" dirty="0" err="1"/>
              <a:t>instance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</a:t>
            </a:r>
            <a:r>
              <a:rPr lang="bg-BG" dirty="0" err="1"/>
              <a:t>Hyperledger</a:t>
            </a:r>
            <a:r>
              <a:rPr lang="bg-BG" dirty="0"/>
              <a:t> </a:t>
            </a:r>
            <a:r>
              <a:rPr lang="en-US" dirty="0"/>
              <a:t>F</a:t>
            </a:r>
            <a:r>
              <a:rPr lang="bg-BG" dirty="0" err="1"/>
              <a:t>abric</a:t>
            </a:r>
            <a:endParaRPr lang="bg-BG" dirty="0"/>
          </a:p>
          <a:p>
            <a:r>
              <a:rPr lang="en-US" dirty="0"/>
              <a:t>D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e </a:t>
            </a:r>
            <a:r>
              <a:rPr lang="en-US" dirty="0"/>
              <a:t>e</a:t>
            </a:r>
            <a:r>
              <a:rPr lang="bg-BG" dirty="0"/>
              <a:t>x</a:t>
            </a:r>
            <a:r>
              <a:rPr lang="en-US" dirty="0"/>
              <a:t>c</a:t>
            </a:r>
            <a:r>
              <a:rPr lang="bg-BG" dirty="0"/>
              <a:t>h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e</a:t>
            </a:r>
            <a:r>
              <a:rPr lang="en-US" dirty="0"/>
              <a:t>t</a:t>
            </a:r>
            <a:r>
              <a:rPr lang="bg-BG" dirty="0"/>
              <a:t>w</a:t>
            </a:r>
            <a:r>
              <a:rPr lang="en-US" dirty="0"/>
              <a:t>e</a:t>
            </a:r>
            <a:r>
              <a:rPr lang="bg-BG" dirty="0"/>
              <a:t>e</a:t>
            </a:r>
            <a:r>
              <a:rPr lang="en-US" dirty="0"/>
              <a:t>n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 err="1"/>
              <a:t>hannels</a:t>
            </a:r>
            <a:endParaRPr lang="bg-BG" dirty="0"/>
          </a:p>
          <a:p>
            <a:r>
              <a:rPr lang="bg-BG" dirty="0" err="1"/>
              <a:t>They</a:t>
            </a:r>
            <a:r>
              <a:rPr lang="bg-BG" dirty="0"/>
              <a:t> </a:t>
            </a:r>
            <a:r>
              <a:rPr lang="bg-BG" dirty="0" err="1"/>
              <a:t>have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/>
              <a:t>of</a:t>
            </a:r>
            <a:r>
              <a:rPr lang="bg-BG" dirty="0"/>
              <a:t>:</a:t>
            </a:r>
          </a:p>
          <a:p>
            <a:pPr lvl="1"/>
            <a:r>
              <a:rPr lang="bg-BG" dirty="0" err="1"/>
              <a:t>Rules</a:t>
            </a:r>
            <a:endParaRPr lang="bg-BG" dirty="0"/>
          </a:p>
          <a:p>
            <a:pPr lvl="1"/>
            <a:r>
              <a:rPr lang="bg-BG" dirty="0" err="1"/>
              <a:t>Policies</a:t>
            </a:r>
            <a:endParaRPr lang="bg-BG" dirty="0"/>
          </a:p>
          <a:p>
            <a:pPr lvl="1"/>
            <a:r>
              <a:rPr lang="bg-BG" dirty="0" err="1"/>
              <a:t>Chaincodes</a:t>
            </a:r>
            <a:r>
              <a:rPr lang="bg-BG" dirty="0"/>
              <a:t>(</a:t>
            </a:r>
            <a:r>
              <a:rPr lang="bg-BG" dirty="0" err="1"/>
              <a:t>smart</a:t>
            </a:r>
            <a:r>
              <a:rPr lang="bg-BG" dirty="0"/>
              <a:t> </a:t>
            </a:r>
            <a:r>
              <a:rPr lang="bg-BG" dirty="0" err="1"/>
              <a:t>contracts</a:t>
            </a:r>
            <a:r>
              <a:rPr lang="bg-BG" dirty="0"/>
              <a:t>)</a:t>
            </a:r>
          </a:p>
          <a:p>
            <a:r>
              <a:rPr lang="bg-BG" dirty="0" err="1"/>
              <a:t>If</a:t>
            </a:r>
            <a:r>
              <a:rPr lang="bg-BG" dirty="0"/>
              <a:t> a </a:t>
            </a:r>
            <a:r>
              <a:rPr lang="bg-BG" dirty="0" err="1"/>
              <a:t>party</a:t>
            </a:r>
            <a:r>
              <a:rPr lang="bg-BG" dirty="0"/>
              <a:t> </a:t>
            </a:r>
            <a:r>
              <a:rPr lang="bg-BG" dirty="0" err="1"/>
              <a:t>is</a:t>
            </a:r>
            <a:r>
              <a:rPr lang="bg-BG" dirty="0"/>
              <a:t> </a:t>
            </a:r>
            <a:r>
              <a:rPr lang="bg-BG" dirty="0" err="1"/>
              <a:t>to</a:t>
            </a:r>
            <a:r>
              <a:rPr lang="bg-BG" dirty="0"/>
              <a:t> </a:t>
            </a:r>
            <a:r>
              <a:rPr lang="en-US" dirty="0"/>
              <a:t>j</a:t>
            </a:r>
            <a:r>
              <a:rPr lang="bg-BG" dirty="0"/>
              <a:t>o</a:t>
            </a:r>
            <a:r>
              <a:rPr lang="en-US" dirty="0" err="1"/>
              <a:t>i</a:t>
            </a:r>
            <a:r>
              <a:rPr lang="bg-BG" dirty="0"/>
              <a:t>n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h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n</a:t>
            </a:r>
            <a:r>
              <a:rPr lang="bg-BG" dirty="0"/>
              <a:t>e</a:t>
            </a:r>
            <a:r>
              <a:rPr lang="en-US" dirty="0"/>
              <a:t>l</a:t>
            </a:r>
            <a:r>
              <a:rPr lang="bg-BG" dirty="0"/>
              <a:t>, </a:t>
            </a:r>
            <a:r>
              <a:rPr lang="en-US" dirty="0"/>
              <a:t>a</a:t>
            </a:r>
            <a:r>
              <a:rPr lang="bg-BG" dirty="0"/>
              <a:t>l</a:t>
            </a:r>
            <a:r>
              <a:rPr lang="en-US" dirty="0"/>
              <a:t>l</a:t>
            </a:r>
            <a:r>
              <a:rPr lang="bg-BG" dirty="0"/>
              <a:t> </a:t>
            </a:r>
            <a:r>
              <a:rPr lang="en-US" dirty="0"/>
              <a:t>e</a:t>
            </a:r>
            <a:r>
              <a:rPr lang="bg-BG" dirty="0"/>
              <a:t>x</a:t>
            </a:r>
            <a:r>
              <a:rPr lang="en-US" dirty="0"/>
              <a:t>e</a:t>
            </a:r>
            <a:r>
              <a:rPr lang="bg-BG" dirty="0"/>
              <a:t>s</a:t>
            </a:r>
            <a:r>
              <a:rPr lang="en-US" dirty="0"/>
              <a:t>t</a:t>
            </a:r>
            <a:r>
              <a:rPr lang="bg-BG" dirty="0"/>
              <a:t>i</a:t>
            </a:r>
            <a:r>
              <a:rPr lang="en-US" dirty="0"/>
              <a:t>n</a:t>
            </a:r>
            <a:r>
              <a:rPr lang="bg-BG" dirty="0"/>
              <a:t>g </a:t>
            </a:r>
            <a:r>
              <a:rPr lang="en-US" dirty="0"/>
              <a:t>p</a:t>
            </a:r>
            <a:r>
              <a:rPr lang="bg-BG" dirty="0"/>
              <a:t>a</a:t>
            </a:r>
            <a:r>
              <a:rPr lang="en-US" dirty="0"/>
              <a:t>r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e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23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M</a:t>
            </a:r>
            <a:r>
              <a:rPr lang="en-US" dirty="0"/>
              <a:t>e</a:t>
            </a:r>
            <a:r>
              <a:rPr lang="bg-BG" dirty="0"/>
              <a:t>m</a:t>
            </a:r>
            <a:r>
              <a:rPr lang="en-US" dirty="0"/>
              <a:t>b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s</a:t>
            </a:r>
            <a:r>
              <a:rPr lang="en-US" dirty="0"/>
              <a:t>h</a:t>
            </a:r>
            <a:r>
              <a:rPr lang="bg-BG" dirty="0"/>
              <a:t>i</a:t>
            </a:r>
            <a:r>
              <a:rPr lang="en-US" dirty="0"/>
              <a:t>p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v</a:t>
            </a:r>
            <a:r>
              <a:rPr lang="en-US" dirty="0" err="1"/>
              <a:t>i</a:t>
            </a:r>
            <a:r>
              <a:rPr lang="bg-BG" dirty="0"/>
              <a:t>c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P</a:t>
            </a:r>
            <a:r>
              <a:rPr lang="bg-BG" dirty="0"/>
              <a:t>r</a:t>
            </a:r>
            <a:r>
              <a:rPr lang="en-US" dirty="0"/>
              <a:t>o</a:t>
            </a:r>
            <a:r>
              <a:rPr lang="bg-BG" dirty="0"/>
              <a:t>v</a:t>
            </a:r>
            <a:r>
              <a:rPr lang="en-US" dirty="0" err="1"/>
              <a:t>i</a:t>
            </a:r>
            <a:r>
              <a:rPr lang="bg-BG" dirty="0" err="1"/>
              <a:t>ders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of cryptographic materials that defines the organization</a:t>
            </a:r>
            <a:endParaRPr lang="bg-BG" dirty="0"/>
          </a:p>
          <a:p>
            <a:r>
              <a:rPr lang="en-US" dirty="0"/>
              <a:t>Th</a:t>
            </a:r>
            <a:r>
              <a:rPr lang="bg-BG" dirty="0"/>
              <a:t>e</a:t>
            </a:r>
            <a:r>
              <a:rPr lang="en-US" dirty="0"/>
              <a:t>s</a:t>
            </a:r>
            <a:r>
              <a:rPr lang="bg-BG" dirty="0"/>
              <a:t>e</a:t>
            </a:r>
            <a:r>
              <a:rPr lang="en-US" dirty="0"/>
              <a:t> certificates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that the ones created by the CA</a:t>
            </a:r>
            <a:endParaRPr lang="bg-BG" dirty="0"/>
          </a:p>
          <a:p>
            <a:r>
              <a:rPr lang="en-US" dirty="0"/>
              <a:t>Only parties </a:t>
            </a:r>
            <a:r>
              <a:rPr lang="bg-BG" dirty="0"/>
              <a:t>t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h</a:t>
            </a:r>
            <a:r>
              <a:rPr lang="en-US" dirty="0"/>
              <a:t>a</a:t>
            </a:r>
            <a:r>
              <a:rPr lang="bg-BG" dirty="0"/>
              <a:t>r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 </a:t>
            </a:r>
            <a:r>
              <a:rPr lang="en-US" dirty="0"/>
              <a:t>can see and communicate with each other</a:t>
            </a:r>
            <a:endParaRPr lang="bg-BG" dirty="0"/>
          </a:p>
          <a:p>
            <a:r>
              <a:rPr lang="en-US" dirty="0"/>
              <a:t>When </a:t>
            </a:r>
            <a:r>
              <a:rPr lang="bg-BG" dirty="0"/>
              <a:t>a </a:t>
            </a:r>
            <a:r>
              <a:rPr lang="bg-BG" dirty="0" err="1"/>
              <a:t>channel</a:t>
            </a:r>
            <a:r>
              <a:rPr lang="bg-BG" dirty="0"/>
              <a:t> </a:t>
            </a:r>
            <a:r>
              <a:rPr lang="bg-BG" dirty="0" err="1"/>
              <a:t>is</a:t>
            </a:r>
            <a:r>
              <a:rPr lang="en-US" dirty="0"/>
              <a:t> configure</a:t>
            </a:r>
            <a:r>
              <a:rPr lang="bg-BG" dirty="0"/>
              <a:t>d</a:t>
            </a:r>
            <a:r>
              <a:rPr lang="en-US" dirty="0"/>
              <a:t> </a:t>
            </a:r>
            <a:r>
              <a:rPr lang="bg-BG" dirty="0"/>
              <a:t>i</a:t>
            </a:r>
            <a:r>
              <a:rPr lang="en-US" dirty="0"/>
              <a:t>t</a:t>
            </a:r>
            <a:r>
              <a:rPr lang="bg-BG" dirty="0"/>
              <a:t> </a:t>
            </a:r>
            <a:r>
              <a:rPr lang="en-US" dirty="0" err="1"/>
              <a:t>i</a:t>
            </a:r>
            <a:r>
              <a:rPr lang="bg-BG" dirty="0"/>
              <a:t>s</a:t>
            </a:r>
            <a:r>
              <a:rPr lang="en-US" dirty="0"/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specif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who is allowed to participate in </a:t>
            </a:r>
            <a:r>
              <a:rPr lang="bg-BG" dirty="0"/>
              <a:t>i</a:t>
            </a:r>
            <a:r>
              <a:rPr lang="en-US" dirty="0"/>
              <a:t>t</a:t>
            </a:r>
            <a:endParaRPr lang="bg-BG" dirty="0"/>
          </a:p>
          <a:p>
            <a:r>
              <a:rPr lang="bg-BG" dirty="0"/>
              <a:t>I</a:t>
            </a:r>
            <a:r>
              <a:rPr lang="en-US" dirty="0" err="1"/>
              <a:t>nto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channel’s configuration block </a:t>
            </a:r>
            <a:r>
              <a:rPr lang="en-US" dirty="0"/>
              <a:t>are </a:t>
            </a:r>
            <a:r>
              <a:rPr lang="bg-BG" dirty="0"/>
              <a:t>p</a:t>
            </a:r>
            <a:r>
              <a:rPr lang="en-US" dirty="0"/>
              <a:t>l</a:t>
            </a:r>
            <a:r>
              <a:rPr lang="bg-BG" dirty="0"/>
              <a:t>a</a:t>
            </a:r>
            <a:r>
              <a:rPr lang="en-US" dirty="0"/>
              <a:t>c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the public keys/certificates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356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s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 err="1"/>
              <a:t>i</a:t>
            </a:r>
            <a:r>
              <a:rPr lang="bg-BG" dirty="0"/>
              <a:t>s </a:t>
            </a:r>
            <a:r>
              <a:rPr lang="en-US" dirty="0" err="1"/>
              <a:t>i</a:t>
            </a:r>
            <a:r>
              <a:rPr lang="bg-BG" dirty="0"/>
              <a:t>s </a:t>
            </a:r>
            <a:r>
              <a:rPr lang="en-US" dirty="0" err="1"/>
              <a:t>wh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e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resides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number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</a:t>
            </a:r>
            <a:r>
              <a:rPr lang="bg-BG" dirty="0" err="1"/>
              <a:t>peers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depends</a:t>
            </a:r>
            <a:r>
              <a:rPr lang="bg-BG" dirty="0"/>
              <a:t> </a:t>
            </a:r>
            <a:r>
              <a:rPr lang="en-US" dirty="0"/>
              <a:t>o</a:t>
            </a:r>
            <a:r>
              <a:rPr lang="bg-BG" dirty="0"/>
              <a:t>n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h</a:t>
            </a:r>
            <a:r>
              <a:rPr lang="en-US" dirty="0"/>
              <a:t>o</a:t>
            </a:r>
            <a:r>
              <a:rPr lang="bg-BG" dirty="0" err="1"/>
              <a:t>ice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t</a:t>
            </a:r>
            <a:r>
              <a:rPr lang="en-US" dirty="0"/>
              <a:t>r</a:t>
            </a:r>
            <a:r>
              <a:rPr lang="bg-BG" dirty="0"/>
              <a:t>u</a:t>
            </a:r>
            <a:r>
              <a:rPr lang="en-US" dirty="0"/>
              <a:t>c</a:t>
            </a:r>
            <a:r>
              <a:rPr lang="bg-BG" dirty="0"/>
              <a:t>t</a:t>
            </a:r>
            <a:r>
              <a:rPr lang="en-US" dirty="0"/>
              <a:t>u</a:t>
            </a:r>
            <a:r>
              <a:rPr lang="bg-BG" dirty="0"/>
              <a:t>r</a:t>
            </a:r>
            <a:r>
              <a:rPr lang="en-US" dirty="0"/>
              <a:t>e</a:t>
            </a:r>
            <a:endParaRPr lang="bg-BG" dirty="0"/>
          </a:p>
          <a:p>
            <a:r>
              <a:rPr lang="bg-BG" dirty="0" err="1"/>
              <a:t>Through</a:t>
            </a:r>
            <a:r>
              <a:rPr lang="bg-BG" dirty="0"/>
              <a:t> </a:t>
            </a:r>
            <a:r>
              <a:rPr lang="bg-BG" dirty="0" err="1"/>
              <a:t>them</a:t>
            </a:r>
            <a:r>
              <a:rPr lang="bg-BG" dirty="0"/>
              <a:t> </a:t>
            </a:r>
            <a:r>
              <a:rPr lang="bg-BG" dirty="0" err="1"/>
              <a:t>data</a:t>
            </a:r>
            <a:r>
              <a:rPr lang="bg-BG" dirty="0"/>
              <a:t> </a:t>
            </a:r>
            <a:r>
              <a:rPr lang="bg-BG" dirty="0" err="1"/>
              <a:t>is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queried</a:t>
            </a:r>
            <a:r>
              <a:rPr lang="bg-BG" dirty="0"/>
              <a:t>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added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A </a:t>
            </a:r>
            <a:r>
              <a:rPr lang="bg-BG" dirty="0" err="1"/>
              <a:t>peer</a:t>
            </a:r>
            <a:r>
              <a:rPr lang="bg-BG" dirty="0"/>
              <a:t> </a:t>
            </a:r>
            <a:r>
              <a:rPr lang="bg-BG" dirty="0" err="1"/>
              <a:t>may</a:t>
            </a:r>
            <a:r>
              <a:rPr lang="bg-BG" dirty="0"/>
              <a:t> </a:t>
            </a:r>
            <a:r>
              <a:rPr lang="bg-BG" dirty="0" err="1"/>
              <a:t>be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y </a:t>
            </a:r>
            <a:r>
              <a:rPr lang="en-US" dirty="0"/>
              <a:t>c</a:t>
            </a:r>
            <a:r>
              <a:rPr lang="bg-BG" dirty="0"/>
              <a:t>h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n</a:t>
            </a:r>
            <a:r>
              <a:rPr lang="bg-BG" dirty="0"/>
              <a:t>e</a:t>
            </a:r>
            <a:r>
              <a:rPr lang="en-US" dirty="0"/>
              <a:t>l</a:t>
            </a:r>
            <a:r>
              <a:rPr lang="bg-BG" dirty="0"/>
              <a:t>s</a:t>
            </a:r>
          </a:p>
          <a:p>
            <a:r>
              <a:rPr lang="bg-BG" dirty="0" err="1"/>
              <a:t>To</a:t>
            </a:r>
            <a:r>
              <a:rPr lang="bg-BG" dirty="0"/>
              <a:t> </a:t>
            </a:r>
            <a:r>
              <a:rPr lang="bg-BG" dirty="0" err="1"/>
              <a:t>create</a:t>
            </a:r>
            <a:r>
              <a:rPr lang="bg-BG" dirty="0"/>
              <a:t> a </a:t>
            </a:r>
            <a:r>
              <a:rPr lang="bg-BG" dirty="0" err="1"/>
              <a:t>backup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ledger</a:t>
            </a:r>
            <a:r>
              <a:rPr lang="bg-BG" dirty="0"/>
              <a:t> </a:t>
            </a:r>
            <a:r>
              <a:rPr lang="bg-BG" dirty="0" err="1"/>
              <a:t>you</a:t>
            </a:r>
            <a:r>
              <a:rPr lang="bg-BG" dirty="0"/>
              <a:t> </a:t>
            </a:r>
            <a:r>
              <a:rPr lang="bg-BG" dirty="0" err="1"/>
              <a:t>need</a:t>
            </a:r>
            <a:r>
              <a:rPr lang="bg-BG" dirty="0"/>
              <a:t> </a:t>
            </a:r>
            <a:r>
              <a:rPr lang="bg-BG" dirty="0" err="1"/>
              <a:t>to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backup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peer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err="1"/>
              <a:t>All</a:t>
            </a:r>
            <a:r>
              <a:rPr lang="bg-BG" dirty="0"/>
              <a:t> </a:t>
            </a:r>
            <a:r>
              <a:rPr lang="bg-BG" dirty="0" err="1"/>
              <a:t>peers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m</a:t>
            </a:r>
            <a:r>
              <a:rPr lang="bg-BG" dirty="0"/>
              <a:t>m</a:t>
            </a:r>
            <a:r>
              <a:rPr lang="en-US" dirty="0"/>
              <a:t>u</a:t>
            </a:r>
            <a:r>
              <a:rPr lang="bg-BG" dirty="0"/>
              <a:t>n</a:t>
            </a:r>
            <a:r>
              <a:rPr lang="en-US" dirty="0" err="1"/>
              <a:t>i</a:t>
            </a:r>
            <a:r>
              <a:rPr lang="bg-BG" dirty="0"/>
              <a:t>c</a:t>
            </a:r>
            <a:r>
              <a:rPr lang="en-US" dirty="0"/>
              <a:t>a</a:t>
            </a:r>
            <a:r>
              <a:rPr lang="bg-BG" dirty="0"/>
              <a:t>t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err="1"/>
              <a:t>If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additional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throughput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/>
              <a:t>is</a:t>
            </a:r>
            <a:r>
              <a:rPr lang="bg-BG" dirty="0"/>
              <a:t> </a:t>
            </a:r>
            <a:r>
              <a:rPr lang="bg-BG" dirty="0" err="1"/>
              <a:t>required</a:t>
            </a:r>
            <a:r>
              <a:rPr lang="bg-BG" dirty="0"/>
              <a:t> </a:t>
            </a:r>
            <a:r>
              <a:rPr lang="bg-BG" dirty="0" err="1"/>
              <a:t>simply</a:t>
            </a:r>
            <a:r>
              <a:rPr lang="bg-BG" dirty="0"/>
              <a:t> </a:t>
            </a:r>
            <a:r>
              <a:rPr lang="bg-BG" dirty="0" err="1"/>
              <a:t>more</a:t>
            </a:r>
            <a:r>
              <a:rPr lang="bg-BG" dirty="0"/>
              <a:t> </a:t>
            </a:r>
            <a:r>
              <a:rPr lang="bg-BG" dirty="0" err="1"/>
              <a:t>peers</a:t>
            </a:r>
            <a:r>
              <a:rPr lang="bg-BG" dirty="0"/>
              <a:t> </a:t>
            </a:r>
            <a:r>
              <a:rPr lang="bg-BG" dirty="0" err="1"/>
              <a:t>are</a:t>
            </a:r>
            <a:r>
              <a:rPr lang="bg-BG" dirty="0"/>
              <a:t> </a:t>
            </a:r>
            <a:r>
              <a:rPr lang="bg-BG" dirty="0" err="1"/>
              <a:t>added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36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s</a:t>
            </a:r>
            <a:r>
              <a:rPr lang="en-US" dirty="0"/>
              <a:t>e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u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l</a:t>
            </a:r>
            <a:r>
              <a:rPr lang="en-US" dirty="0"/>
              <a:t>g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i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m</a:t>
            </a:r>
            <a:r>
              <a:rPr lang="bg-BG" dirty="0"/>
              <a:t> </a:t>
            </a:r>
          </a:p>
          <a:p>
            <a:pPr marL="0" indent="0">
              <a:buNone/>
            </a:pPr>
            <a:r>
              <a:rPr lang="en-US" dirty="0"/>
              <a:t>b</a:t>
            </a:r>
            <a:r>
              <a:rPr lang="bg-BG" dirty="0"/>
              <a:t>a</a:t>
            </a:r>
            <a:r>
              <a:rPr lang="en-US" dirty="0"/>
              <a:t>s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o</a:t>
            </a:r>
            <a:r>
              <a:rPr lang="bg-BG" dirty="0"/>
              <a:t>n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bg-BG" dirty="0"/>
              <a:t> </a:t>
            </a:r>
            <a:r>
              <a:rPr lang="bg-BG" dirty="0" err="1"/>
              <a:t>or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PoS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Anyone</a:t>
            </a:r>
            <a:r>
              <a:rPr lang="bg-BG" dirty="0"/>
              <a:t> </a:t>
            </a:r>
            <a:r>
              <a:rPr lang="bg-BG" dirty="0" err="1"/>
              <a:t>is</a:t>
            </a:r>
            <a:r>
              <a:rPr lang="bg-BG" dirty="0"/>
              <a:t> </a:t>
            </a:r>
            <a:r>
              <a:rPr lang="bg-BG" dirty="0" err="1"/>
              <a:t>able</a:t>
            </a:r>
            <a:r>
              <a:rPr lang="bg-BG" dirty="0"/>
              <a:t> t</a:t>
            </a:r>
            <a:r>
              <a:rPr lang="en-US" dirty="0"/>
              <a:t>o</a:t>
            </a:r>
            <a:r>
              <a:rPr lang="bg-BG" dirty="0"/>
              <a:t> </a:t>
            </a:r>
            <a:r>
              <a:rPr lang="en-US" dirty="0"/>
              <a:t>j</a:t>
            </a:r>
            <a:r>
              <a:rPr lang="bg-BG" dirty="0"/>
              <a:t>o</a:t>
            </a:r>
            <a:r>
              <a:rPr lang="en-US" dirty="0" err="1"/>
              <a:t>i</a:t>
            </a:r>
            <a:r>
              <a:rPr lang="bg-BG" dirty="0"/>
              <a:t>n</a:t>
            </a:r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Every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/>
              <a:t>may</a:t>
            </a:r>
            <a:r>
              <a:rPr lang="bg-BG" dirty="0"/>
              <a:t> </a:t>
            </a:r>
            <a:r>
              <a:rPr lang="bg-BG" dirty="0" err="1"/>
              <a:t>read</a:t>
            </a:r>
            <a:r>
              <a:rPr lang="bg-BG" dirty="0"/>
              <a:t> 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 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/>
              <a:t>f</a:t>
            </a:r>
            <a:r>
              <a:rPr lang="bg-BG" dirty="0"/>
              <a:t>o </a:t>
            </a:r>
          </a:p>
          <a:p>
            <a:pPr marL="0" indent="0">
              <a:buNone/>
            </a:pP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write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bg-BG" dirty="0"/>
              <a:t> </a:t>
            </a:r>
            <a:r>
              <a:rPr lang="bg-BG" dirty="0" err="1"/>
              <a:t>parties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P</a:t>
            </a:r>
            <a:r>
              <a:rPr lang="en-US" dirty="0"/>
              <a:t>u</a:t>
            </a:r>
            <a:r>
              <a:rPr lang="bg-BG" dirty="0"/>
              <a:t>b</a:t>
            </a:r>
            <a:r>
              <a:rPr lang="en-US" dirty="0"/>
              <a:t>l</a:t>
            </a:r>
            <a:r>
              <a:rPr lang="bg-BG" dirty="0"/>
              <a:t>i</a:t>
            </a:r>
            <a:r>
              <a:rPr lang="en-US" dirty="0"/>
              <a:t>c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endParaRPr lang="en-US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1F5F428-A44B-4EF6-972D-2910BD1D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1447800"/>
            <a:ext cx="55626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d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/>
              <a:t>g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e</a:t>
            </a:r>
            <a:r>
              <a:rPr lang="en-US" dirty="0"/>
              <a:t>r</a:t>
            </a:r>
            <a:r>
              <a:rPr lang="bg-BG" dirty="0"/>
              <a:t>v</a:t>
            </a:r>
            <a:r>
              <a:rPr lang="en-US" dirty="0" err="1"/>
              <a:t>i</a:t>
            </a:r>
            <a:r>
              <a:rPr lang="bg-BG" dirty="0"/>
              <a:t>c</a:t>
            </a:r>
            <a:r>
              <a:rPr lang="en-US" dirty="0"/>
              <a:t>e</a:t>
            </a:r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T</a:t>
            </a:r>
            <a:r>
              <a:rPr lang="en-US" dirty="0"/>
              <a:t>h</a:t>
            </a:r>
            <a:r>
              <a:rPr lang="bg-BG" dirty="0"/>
              <a:t>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/>
              <a:t> </a:t>
            </a:r>
            <a:r>
              <a:rPr lang="en-US" dirty="0"/>
              <a:t>o</a:t>
            </a:r>
            <a:r>
              <a:rPr lang="bg-BG" dirty="0"/>
              <a:t>f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s</a:t>
            </a:r>
            <a:r>
              <a:rPr lang="en-US" dirty="0"/>
              <a:t>e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u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l</a:t>
            </a:r>
            <a:r>
              <a:rPr lang="en-US" dirty="0"/>
              <a:t>g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i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m</a:t>
            </a:r>
            <a:endParaRPr lang="bg-BG" dirty="0"/>
          </a:p>
          <a:p>
            <a:r>
              <a:rPr lang="bg-BG" dirty="0" err="1"/>
              <a:t>Provi</a:t>
            </a:r>
            <a:r>
              <a:rPr lang="en-US" dirty="0"/>
              <a:t>d</a:t>
            </a:r>
            <a:r>
              <a:rPr lang="bg-BG" dirty="0"/>
              <a:t>e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bg-BG" dirty="0"/>
              <a:t> </a:t>
            </a:r>
            <a:r>
              <a:rPr lang="en-US" dirty="0"/>
              <a:t>o</a:t>
            </a:r>
            <a:r>
              <a:rPr lang="bg-BG" dirty="0"/>
              <a:t>f </a:t>
            </a:r>
            <a:r>
              <a:rPr lang="en-US" dirty="0"/>
              <a:t>o</a:t>
            </a:r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a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s</a:t>
            </a:r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Creates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blocks</a:t>
            </a:r>
            <a:endParaRPr lang="bg-BG" dirty="0"/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Sends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ready</a:t>
            </a:r>
            <a:r>
              <a:rPr lang="bg-BG" dirty="0"/>
              <a:t> </a:t>
            </a:r>
            <a:r>
              <a:rPr lang="bg-BG" dirty="0" err="1"/>
              <a:t>blocks</a:t>
            </a:r>
            <a:r>
              <a:rPr lang="bg-BG" dirty="0"/>
              <a:t> </a:t>
            </a:r>
            <a:r>
              <a:rPr lang="bg-BG" dirty="0" err="1"/>
              <a:t>to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peers</a:t>
            </a:r>
            <a:endParaRPr lang="bg-BG" dirty="0"/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Decides</a:t>
            </a:r>
            <a:r>
              <a:rPr lang="bg-BG" dirty="0"/>
              <a:t> </a:t>
            </a:r>
            <a:r>
              <a:rPr lang="bg-BG" dirty="0" err="1"/>
              <a:t>which</a:t>
            </a:r>
            <a:r>
              <a:rPr lang="bg-BG" dirty="0"/>
              <a:t> </a:t>
            </a:r>
            <a:r>
              <a:rPr lang="bg-BG" dirty="0" err="1"/>
              <a:t>operation</a:t>
            </a:r>
            <a:r>
              <a:rPr lang="bg-BG" dirty="0"/>
              <a:t> </a:t>
            </a:r>
            <a:r>
              <a:rPr lang="bg-BG" dirty="0" err="1"/>
              <a:t>has</a:t>
            </a:r>
            <a:r>
              <a:rPr lang="bg-BG" dirty="0"/>
              <a:t> </a:t>
            </a:r>
            <a:r>
              <a:rPr lang="bg-BG" dirty="0" err="1"/>
              <a:t>precedence</a:t>
            </a:r>
            <a:endParaRPr lang="bg-BG" dirty="0"/>
          </a:p>
          <a:p>
            <a:r>
              <a:rPr lang="bg-BG" dirty="0"/>
              <a:t>U</a:t>
            </a:r>
            <a:r>
              <a:rPr lang="en-US" dirty="0"/>
              <a:t>s</a:t>
            </a:r>
            <a:r>
              <a:rPr lang="bg-BG" dirty="0"/>
              <a:t>e </a:t>
            </a:r>
            <a:r>
              <a:rPr lang="bg-BG" dirty="0" err="1"/>
              <a:t>one</a:t>
            </a:r>
            <a:r>
              <a:rPr lang="bg-BG" dirty="0"/>
              <a:t> </a:t>
            </a:r>
            <a:r>
              <a:rPr lang="bg-BG" dirty="0" err="1"/>
              <a:t>ordering</a:t>
            </a:r>
            <a:r>
              <a:rPr lang="bg-BG" dirty="0"/>
              <a:t> </a:t>
            </a:r>
            <a:r>
              <a:rPr lang="bg-BG" dirty="0" err="1"/>
              <a:t>service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bg-BG" dirty="0"/>
              <a:t> </a:t>
            </a:r>
            <a:r>
              <a:rPr lang="bg-BG" dirty="0" err="1"/>
              <a:t>for</a:t>
            </a:r>
            <a:r>
              <a:rPr lang="bg-BG" dirty="0"/>
              <a:t> </a:t>
            </a:r>
            <a:r>
              <a:rPr lang="bg-BG" dirty="0" err="1"/>
              <a:t>development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790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6073050"/>
            <a:ext cx="10363200" cy="585664"/>
          </a:xfrm>
        </p:spPr>
        <p:txBody>
          <a:bodyPr/>
          <a:lstStyle/>
          <a:p>
            <a:pPr marL="446088" indent="-446088">
              <a:lnSpc>
                <a:spcPts val="4000"/>
              </a:lnSpc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e: B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t 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n A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p</a:t>
            </a:r>
            <a:endParaRPr lang="en-US" sz="4800" spc="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3303FD2-695C-4A40-A312-A1EA570B4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62" y="1194594"/>
            <a:ext cx="4762500" cy="44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29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d</a:t>
            </a:r>
            <a:r>
              <a:rPr lang="bg-BG" dirty="0"/>
              <a:t>e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 err="1"/>
              <a:t>Repre</a:t>
            </a:r>
            <a:r>
              <a:rPr lang="en-US" dirty="0"/>
              <a:t>s</a:t>
            </a:r>
            <a:r>
              <a:rPr lang="bg-BG" dirty="0" err="1"/>
              <a:t>ents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 </a:t>
            </a:r>
            <a:r>
              <a:rPr lang="bg-BG" dirty="0" err="1"/>
              <a:t>in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</a:t>
            </a:r>
            <a:r>
              <a:rPr lang="bg-BG" dirty="0" err="1"/>
              <a:t>context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</a:t>
            </a:r>
            <a:r>
              <a:rPr lang="bg-BG" dirty="0" err="1"/>
              <a:t>Hyperledg</a:t>
            </a:r>
            <a:r>
              <a:rPr lang="en-US" dirty="0"/>
              <a:t>e</a:t>
            </a:r>
            <a:r>
              <a:rPr lang="bg-BG" dirty="0"/>
              <a:t>r </a:t>
            </a:r>
            <a:r>
              <a:rPr lang="bg-BG" dirty="0" err="1"/>
              <a:t>Fabric</a:t>
            </a:r>
            <a:endParaRPr lang="bg-BG" dirty="0"/>
          </a:p>
          <a:p>
            <a:r>
              <a:rPr lang="bg-BG" dirty="0" err="1"/>
              <a:t>Its</a:t>
            </a:r>
            <a:r>
              <a:rPr lang="bg-BG" dirty="0"/>
              <a:t> </a:t>
            </a:r>
            <a:r>
              <a:rPr lang="bg-BG" dirty="0" err="1"/>
              <a:t>main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res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bg-BG" dirty="0"/>
              <a:t> </a:t>
            </a:r>
            <a:r>
              <a:rPr lang="en-US" dirty="0" err="1"/>
              <a:t>i</a:t>
            </a:r>
            <a:r>
              <a:rPr lang="bg-BG" dirty="0"/>
              <a:t>s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/>
              <a:t>read and update the blockchain data</a:t>
            </a:r>
            <a:endParaRPr lang="bg-BG" dirty="0"/>
          </a:p>
          <a:p>
            <a:r>
              <a:rPr lang="bg-BG" dirty="0"/>
              <a:t>T</a:t>
            </a:r>
            <a:r>
              <a:rPr lang="en-US" dirty="0"/>
              <a:t>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peer</a:t>
            </a:r>
            <a:r>
              <a:rPr lang="en-US" dirty="0"/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execut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 </a:t>
            </a:r>
            <a:r>
              <a:rPr lang="en-US" dirty="0"/>
              <a:t>the </a:t>
            </a:r>
            <a:r>
              <a:rPr lang="en-US" dirty="0" err="1"/>
              <a:t>chaincode</a:t>
            </a:r>
            <a:endParaRPr lang="bg-BG" dirty="0"/>
          </a:p>
          <a:p>
            <a:r>
              <a:rPr lang="en-US" dirty="0"/>
              <a:t>The </a:t>
            </a:r>
            <a:r>
              <a:rPr lang="en-US" dirty="0" err="1"/>
              <a:t>chaincode</a:t>
            </a:r>
            <a:r>
              <a:rPr lang="en-US" dirty="0"/>
              <a:t> must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channel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Inside a channel </a:t>
            </a:r>
            <a:r>
              <a:rPr lang="bg-BG" dirty="0"/>
              <a:t>m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y</a:t>
            </a:r>
            <a:r>
              <a:rPr lang="bg-BG" dirty="0"/>
              <a:t> </a:t>
            </a:r>
            <a:r>
              <a:rPr lang="en-US" dirty="0"/>
              <a:t>different </a:t>
            </a:r>
            <a:r>
              <a:rPr lang="en-US" dirty="0" err="1"/>
              <a:t>chaincodes</a:t>
            </a:r>
            <a:r>
              <a:rPr lang="bg-BG" dirty="0"/>
              <a:t> </a:t>
            </a:r>
            <a:r>
              <a:rPr lang="en-US" dirty="0"/>
              <a:t>m</a:t>
            </a:r>
            <a:r>
              <a:rPr lang="bg-BG" dirty="0"/>
              <a:t>a</a:t>
            </a:r>
            <a:r>
              <a:rPr lang="en-US" dirty="0"/>
              <a:t>y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oexist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The </a:t>
            </a:r>
            <a:r>
              <a:rPr lang="en-US" dirty="0" err="1"/>
              <a:t>chaincode</a:t>
            </a:r>
            <a:r>
              <a:rPr lang="en-US" dirty="0"/>
              <a:t> must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installed</a:t>
            </a:r>
            <a:r>
              <a:rPr lang="en-US" dirty="0"/>
              <a:t> on every single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peer</a:t>
            </a:r>
            <a:r>
              <a:rPr lang="en-US" dirty="0"/>
              <a:t> and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instantiated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dirty="0"/>
              <a:t>A</a:t>
            </a:r>
            <a:r>
              <a:rPr lang="en-US" dirty="0"/>
              <a:t>f</a:t>
            </a:r>
            <a:r>
              <a:rPr lang="bg-BG" dirty="0"/>
              <a:t>t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 </a:t>
            </a:r>
            <a:r>
              <a:rPr lang="en-US" dirty="0" err="1"/>
              <a:t>instantiat</a:t>
            </a:r>
            <a:r>
              <a:rPr lang="bg-BG" dirty="0"/>
              <a:t>i</a:t>
            </a:r>
            <a:r>
              <a:rPr lang="en-US" dirty="0"/>
              <a:t>o</a:t>
            </a:r>
            <a:r>
              <a:rPr lang="bg-BG" dirty="0"/>
              <a:t>n</a:t>
            </a:r>
            <a:r>
              <a:rPr lang="en-US" dirty="0"/>
              <a:t>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policy</a:t>
            </a:r>
            <a:r>
              <a:rPr lang="bg-BG" dirty="0"/>
              <a:t> </a:t>
            </a:r>
            <a:r>
              <a:rPr lang="en-US" dirty="0"/>
              <a:t>m</a:t>
            </a:r>
            <a:r>
              <a:rPr lang="bg-BG" dirty="0"/>
              <a:t>u</a:t>
            </a:r>
            <a:r>
              <a:rPr lang="en-US" dirty="0"/>
              <a:t>s</a:t>
            </a:r>
            <a:r>
              <a:rPr lang="bg-BG" dirty="0"/>
              <a:t>t </a:t>
            </a:r>
            <a:r>
              <a:rPr lang="en-US" dirty="0"/>
              <a:t>b</a:t>
            </a:r>
            <a:r>
              <a:rPr lang="bg-BG" dirty="0"/>
              <a:t>e </a:t>
            </a:r>
            <a:r>
              <a:rPr lang="bg-BG" dirty="0" err="1"/>
              <a:t>provided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21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Policy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When an operation is executed </a:t>
            </a:r>
            <a:r>
              <a:rPr lang="bg-BG" dirty="0"/>
              <a:t>i</a:t>
            </a:r>
            <a:r>
              <a:rPr lang="en-US" dirty="0"/>
              <a:t>t</a:t>
            </a:r>
            <a:r>
              <a:rPr lang="bg-BG" dirty="0"/>
              <a:t> </a:t>
            </a:r>
            <a:r>
              <a:rPr lang="en-US" dirty="0"/>
              <a:t>must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verified</a:t>
            </a:r>
            <a:r>
              <a:rPr lang="en-US" dirty="0"/>
              <a:t> before being written inside the ledger</a:t>
            </a:r>
            <a:endParaRPr lang="bg-BG" dirty="0"/>
          </a:p>
          <a:p>
            <a:r>
              <a:rPr lang="bg-BG" dirty="0" err="1"/>
              <a:t>In</a:t>
            </a:r>
            <a:r>
              <a:rPr lang="bg-BG" dirty="0"/>
              <a:t> </a:t>
            </a:r>
            <a:r>
              <a:rPr lang="bg-BG" dirty="0" err="1"/>
              <a:t>order</a:t>
            </a:r>
            <a:r>
              <a:rPr lang="bg-BG" dirty="0"/>
              <a:t> </a:t>
            </a:r>
            <a:r>
              <a:rPr lang="en-US" dirty="0"/>
              <a:t>f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r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a</a:t>
            </a:r>
            <a:r>
              <a:rPr lang="en-US" dirty="0"/>
              <a:t>c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n </a:t>
            </a:r>
            <a:r>
              <a:rPr lang="bg-BG" dirty="0" err="1"/>
              <a:t>to</a:t>
            </a:r>
            <a:r>
              <a:rPr lang="bg-BG" dirty="0"/>
              <a:t> </a:t>
            </a:r>
            <a:r>
              <a:rPr lang="bg-BG" dirty="0" err="1"/>
              <a:t>be</a:t>
            </a:r>
            <a:r>
              <a:rPr lang="bg-BG" dirty="0"/>
              <a:t> </a:t>
            </a:r>
            <a:r>
              <a:rPr lang="bg-BG" dirty="0" err="1"/>
              <a:t>verified</a:t>
            </a:r>
            <a:r>
              <a:rPr lang="bg-BG" dirty="0"/>
              <a:t> </a:t>
            </a:r>
            <a:r>
              <a:rPr lang="bg-BG" dirty="0" err="1"/>
              <a:t>it</a:t>
            </a:r>
            <a:r>
              <a:rPr lang="bg-BG" dirty="0"/>
              <a:t> </a:t>
            </a:r>
            <a:r>
              <a:rPr lang="bg-BG" dirty="0" err="1"/>
              <a:t>may</a:t>
            </a:r>
            <a:r>
              <a:rPr lang="bg-BG" dirty="0"/>
              <a:t> </a:t>
            </a:r>
            <a:r>
              <a:rPr lang="bg-BG" dirty="0" err="1"/>
              <a:t>be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required</a:t>
            </a:r>
            <a:r>
              <a:rPr lang="bg-BG" dirty="0"/>
              <a:t> </a:t>
            </a:r>
            <a:r>
              <a:rPr lang="bg-BG" dirty="0" err="1"/>
              <a:t>that</a:t>
            </a:r>
            <a:r>
              <a:rPr lang="bg-BG" dirty="0"/>
              <a:t>:</a:t>
            </a: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very </a:t>
            </a:r>
            <a:r>
              <a:rPr lang="en-US" dirty="0"/>
              <a:t>peer </a:t>
            </a:r>
            <a:r>
              <a:rPr lang="en-US" dirty="0" err="1"/>
              <a:t>verif</a:t>
            </a:r>
            <a:r>
              <a:rPr lang="bg-BG" dirty="0"/>
              <a:t>i</a:t>
            </a:r>
            <a:r>
              <a:rPr lang="en-US" dirty="0"/>
              <a:t>e</a:t>
            </a:r>
            <a:r>
              <a:rPr lang="bg-BG" dirty="0"/>
              <a:t>s</a:t>
            </a:r>
            <a:r>
              <a:rPr lang="en-US" dirty="0"/>
              <a:t> </a:t>
            </a:r>
            <a:r>
              <a:rPr lang="bg-BG" dirty="0"/>
              <a:t>i</a:t>
            </a:r>
            <a:r>
              <a:rPr lang="en-US" dirty="0"/>
              <a:t>t</a:t>
            </a:r>
            <a:endParaRPr lang="bg-BG" dirty="0"/>
          </a:p>
          <a:p>
            <a:pPr lvl="1"/>
            <a:r>
              <a:rPr lang="bg-BG" dirty="0"/>
              <a:t>A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majority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</a:t>
            </a:r>
            <a:r>
              <a:rPr lang="bg-BG" dirty="0" err="1"/>
              <a:t>peers</a:t>
            </a:r>
            <a:r>
              <a:rPr lang="bg-BG" dirty="0"/>
              <a:t> </a:t>
            </a:r>
            <a:r>
              <a:rPr lang="bg-BG" dirty="0" err="1"/>
              <a:t>verify</a:t>
            </a:r>
            <a:r>
              <a:rPr lang="bg-BG" dirty="0"/>
              <a:t> </a:t>
            </a:r>
            <a:r>
              <a:rPr lang="bg-BG" dirty="0" err="1"/>
              <a:t>it</a:t>
            </a:r>
            <a:endParaRPr lang="bg-BG" dirty="0"/>
          </a:p>
          <a:p>
            <a:pPr lvl="1"/>
            <a:r>
              <a:rPr lang="bg-BG" dirty="0"/>
              <a:t>A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majority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plus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certain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 </a:t>
            </a:r>
            <a:r>
              <a:rPr lang="en-US" dirty="0"/>
              <a:t>v</a:t>
            </a:r>
            <a:r>
              <a:rPr lang="bg-BG" dirty="0"/>
              <a:t>a</a:t>
            </a:r>
            <a:r>
              <a:rPr lang="en-US" dirty="0"/>
              <a:t>r</a:t>
            </a:r>
            <a:r>
              <a:rPr lang="bg-BG" dirty="0"/>
              <a:t>i</a:t>
            </a:r>
            <a:r>
              <a:rPr lang="en-US" dirty="0"/>
              <a:t>f</a:t>
            </a:r>
            <a:r>
              <a:rPr lang="bg-BG" dirty="0"/>
              <a:t>y </a:t>
            </a:r>
            <a:r>
              <a:rPr lang="en-US" dirty="0" err="1"/>
              <a:t>i</a:t>
            </a:r>
            <a:r>
              <a:rPr lang="bg-BG" dirty="0"/>
              <a:t>t</a:t>
            </a:r>
          </a:p>
          <a:p>
            <a:pPr lvl="1"/>
            <a:r>
              <a:rPr lang="bg-BG" dirty="0"/>
              <a:t>A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bg-BG" dirty="0"/>
              <a:t> </a:t>
            </a:r>
            <a:r>
              <a:rPr lang="bg-BG" dirty="0" err="1"/>
              <a:t>peer</a:t>
            </a:r>
            <a:r>
              <a:rPr lang="bg-BG" dirty="0"/>
              <a:t> </a:t>
            </a:r>
            <a:r>
              <a:rPr lang="bg-BG" dirty="0" err="1"/>
              <a:t>verify</a:t>
            </a:r>
            <a:r>
              <a:rPr lang="bg-BG" dirty="0"/>
              <a:t> </a:t>
            </a:r>
            <a:r>
              <a:rPr lang="bg-BG" dirty="0" err="1"/>
              <a:t>it</a:t>
            </a:r>
            <a:endParaRPr lang="bg-BG" dirty="0"/>
          </a:p>
          <a:p>
            <a:r>
              <a:rPr lang="en-US" dirty="0"/>
              <a:t>Every policy concerns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 </a:t>
            </a:r>
            <a:r>
              <a:rPr lang="en-US" dirty="0" err="1"/>
              <a:t>chaincode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998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bg-BG" dirty="0"/>
              <a:t>r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a</a:t>
            </a:r>
            <a:r>
              <a:rPr lang="en-US" dirty="0"/>
              <a:t>c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 </a:t>
            </a:r>
            <a:r>
              <a:rPr lang="en-US" dirty="0"/>
              <a:t>P</a:t>
            </a:r>
            <a:r>
              <a:rPr lang="bg-BG" dirty="0"/>
              <a:t>r</a:t>
            </a:r>
            <a:r>
              <a:rPr lang="en-US" dirty="0"/>
              <a:t>o</a:t>
            </a:r>
            <a:r>
              <a:rPr lang="bg-BG" dirty="0"/>
              <a:t>p</a:t>
            </a:r>
            <a:r>
              <a:rPr lang="en-US" dirty="0"/>
              <a:t>a</a:t>
            </a:r>
            <a:r>
              <a:rPr lang="bg-BG" dirty="0"/>
              <a:t>g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d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i</a:t>
            </a:r>
            <a:r>
              <a:rPr lang="en-US" dirty="0"/>
              <a:t>o</a:t>
            </a:r>
            <a:r>
              <a:rPr lang="bg-BG" dirty="0"/>
              <a:t>n</a:t>
            </a:r>
            <a:endParaRPr lang="en-US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0A2E272B-5791-45F2-A73D-C8647A4D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bg-BG" dirty="0"/>
              <a:t>T</a:t>
            </a:r>
            <a:r>
              <a:rPr lang="en-US" dirty="0"/>
              <a:t>r</a:t>
            </a:r>
            <a:r>
              <a:rPr lang="bg-BG" dirty="0"/>
              <a:t>a</a:t>
            </a:r>
            <a:r>
              <a:rPr lang="en-US" dirty="0"/>
              <a:t>n</a:t>
            </a:r>
            <a:r>
              <a:rPr lang="bg-BG" dirty="0"/>
              <a:t>s</a:t>
            </a:r>
            <a:r>
              <a:rPr lang="en-US" dirty="0"/>
              <a:t>a</a:t>
            </a:r>
            <a:r>
              <a:rPr lang="bg-BG" dirty="0"/>
              <a:t>c</a:t>
            </a:r>
            <a:r>
              <a:rPr lang="en-US" dirty="0"/>
              <a:t>t</a:t>
            </a:r>
            <a:r>
              <a:rPr lang="bg-BG" dirty="0"/>
              <a:t>i</a:t>
            </a:r>
            <a:r>
              <a:rPr lang="en-US" dirty="0"/>
              <a:t>o</a:t>
            </a:r>
            <a:r>
              <a:rPr lang="bg-BG" dirty="0"/>
              <a:t>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p</a:t>
            </a:r>
            <a:r>
              <a:rPr lang="bg-BG" dirty="0" err="1"/>
              <a:t>eers</a:t>
            </a:r>
            <a:r>
              <a:rPr lang="bg-BG" dirty="0"/>
              <a:t> </a:t>
            </a:r>
            <a:r>
              <a:rPr lang="bg-BG" dirty="0" err="1"/>
              <a:t>by</a:t>
            </a:r>
            <a:r>
              <a:rPr lang="bg-BG" dirty="0"/>
              <a:t> </a:t>
            </a:r>
            <a:r>
              <a:rPr lang="bg-BG" dirty="0" err="1"/>
              <a:t>the</a:t>
            </a:r>
            <a:r>
              <a:rPr lang="bg-BG" dirty="0"/>
              <a:t> SDK</a:t>
            </a:r>
          </a:p>
          <a:p>
            <a:r>
              <a:rPr lang="en-US" dirty="0"/>
              <a:t>The peers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simulate</a:t>
            </a:r>
            <a:r>
              <a:rPr lang="en-US" dirty="0"/>
              <a:t> the transaction </a:t>
            </a:r>
            <a:endParaRPr lang="bg-BG" dirty="0"/>
          </a:p>
          <a:p>
            <a:r>
              <a:rPr lang="en-US" dirty="0"/>
              <a:t>The peers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r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a</a:t>
            </a:r>
            <a:r>
              <a:rPr lang="en-US" dirty="0"/>
              <a:t>c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</a:t>
            </a:r>
            <a:r>
              <a:rPr lang="en-US" dirty="0"/>
              <a:t>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endorsement response</a:t>
            </a:r>
            <a:r>
              <a:rPr lang="en-US" dirty="0"/>
              <a:t> back to the SDK</a:t>
            </a:r>
            <a:endParaRPr lang="bg-BG" dirty="0"/>
          </a:p>
          <a:p>
            <a:r>
              <a:rPr lang="en-US" dirty="0"/>
              <a:t>The SDK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takes</a:t>
            </a:r>
            <a:r>
              <a:rPr lang="en-US" dirty="0"/>
              <a:t> all the endorsement responses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packs</a:t>
            </a:r>
            <a:r>
              <a:rPr lang="en-US" dirty="0"/>
              <a:t> them into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invocation request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</a:t>
            </a:r>
            <a:r>
              <a:rPr lang="bg-BG" dirty="0"/>
              <a:t>h</a:t>
            </a:r>
            <a:r>
              <a:rPr lang="en-US" dirty="0" err="1"/>
              <a:t>i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 </a:t>
            </a:r>
            <a:r>
              <a:rPr lang="en-US" dirty="0" err="1"/>
              <a:t>i</a:t>
            </a:r>
            <a:r>
              <a:rPr lang="bg-BG" dirty="0"/>
              <a:t>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/>
              <a:t>t</a:t>
            </a:r>
            <a:r>
              <a:rPr lang="bg-BG" dirty="0" err="1"/>
              <a:t>he</a:t>
            </a:r>
            <a:r>
              <a:rPr lang="bg-BG" dirty="0"/>
              <a:t> 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orderer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The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orederer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verifies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/>
              <a:t>i</a:t>
            </a:r>
            <a:r>
              <a:rPr lang="bg-BG" dirty="0"/>
              <a:t>f </a:t>
            </a:r>
            <a:r>
              <a:rPr lang="bg-BG" dirty="0" err="1"/>
              <a:t>all</a:t>
            </a:r>
            <a:r>
              <a:rPr lang="bg-BG" dirty="0"/>
              <a:t> </a:t>
            </a:r>
            <a:r>
              <a:rPr lang="bg-BG" dirty="0" err="1"/>
              <a:t>conditions</a:t>
            </a:r>
            <a:r>
              <a:rPr lang="bg-BG" dirty="0"/>
              <a:t> </a:t>
            </a:r>
            <a:r>
              <a:rPr lang="bg-BG" dirty="0" err="1"/>
              <a:t>are</a:t>
            </a:r>
            <a:r>
              <a:rPr lang="bg-BG" dirty="0"/>
              <a:t> m</a:t>
            </a:r>
            <a:r>
              <a:rPr lang="en-US" dirty="0"/>
              <a:t>e</a:t>
            </a:r>
            <a:r>
              <a:rPr lang="bg-BG" dirty="0"/>
              <a:t>t</a:t>
            </a:r>
          </a:p>
          <a:p>
            <a:r>
              <a:rPr lang="bg-BG" dirty="0"/>
              <a:t>T</a:t>
            </a:r>
            <a:r>
              <a:rPr lang="en-US" dirty="0"/>
              <a:t>he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orderer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 </a:t>
            </a:r>
            <a:r>
              <a:rPr lang="en-US" dirty="0"/>
              <a:t>peers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/>
              <a:t>u</a:t>
            </a:r>
            <a:r>
              <a:rPr lang="bg-BG" dirty="0"/>
              <a:t>p</a:t>
            </a:r>
            <a:r>
              <a:rPr lang="en-US" dirty="0"/>
              <a:t>d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e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13321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1" y="5867400"/>
            <a:ext cx="10363200" cy="585664"/>
          </a:xfrm>
        </p:spPr>
        <p:txBody>
          <a:bodyPr/>
          <a:lstStyle/>
          <a:p>
            <a:pPr marL="446088" indent="-446088">
              <a:lnSpc>
                <a:spcPts val="4000"/>
              </a:lnSpc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e: C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e 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h 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bg-BG" sz="4800" dirty="0">
                <a:solidFill>
                  <a:schemeClr val="tx2">
                    <a:lumMod val="75000"/>
                  </a:schemeClr>
                </a:solidFill>
              </a:rPr>
              <a:t>o</a:t>
            </a:r>
            <a:endParaRPr lang="en-US" sz="4800" spc="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11FACB04-846C-49CC-AC5B-DC954884F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16" y="1412081"/>
            <a:ext cx="7027591" cy="40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52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4666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sz="3200" dirty="0"/>
              <a:t> </a:t>
            </a:r>
            <a:r>
              <a:rPr lang="bg-BG" sz="3200" dirty="0" err="1"/>
              <a:t>of</a:t>
            </a:r>
            <a:r>
              <a:rPr lang="bg-BG" sz="3200" dirty="0"/>
              <a:t> </a:t>
            </a:r>
            <a:r>
              <a:rPr lang="bg-BG" sz="3200" dirty="0" err="1"/>
              <a:t>Blockchains</a:t>
            </a:r>
            <a:r>
              <a:rPr lang="bg-BG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2800" dirty="0" err="1"/>
              <a:t>Public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800" dirty="0" err="1"/>
              <a:t>Private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bg-BG" sz="3000" dirty="0" err="1"/>
              <a:t>Their</a:t>
            </a:r>
            <a:r>
              <a:rPr lang="bg-BG" sz="3000" dirty="0"/>
              <a:t> </a:t>
            </a:r>
            <a:r>
              <a:rPr lang="bg-BG" sz="3000" dirty="0" err="1">
                <a:solidFill>
                  <a:schemeClr val="tx2">
                    <a:lumMod val="75000"/>
                  </a:schemeClr>
                </a:solidFill>
              </a:rPr>
              <a:t>pros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000" dirty="0" err="1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000" dirty="0" err="1">
                <a:solidFill>
                  <a:schemeClr val="tx2">
                    <a:lumMod val="75000"/>
                  </a:schemeClr>
                </a:solidFill>
              </a:rPr>
              <a:t>cons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bg-BG" sz="3000" dirty="0" err="1"/>
              <a:t>Hyperledger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000" dirty="0" err="1">
                <a:solidFill>
                  <a:schemeClr val="tx2">
                    <a:lumMod val="75000"/>
                  </a:schemeClr>
                </a:solidFill>
              </a:rPr>
              <a:t>projects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bg-BG" sz="3000" dirty="0" err="1"/>
              <a:t>Hyperledger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000" dirty="0" err="1">
                <a:solidFill>
                  <a:schemeClr val="tx2">
                    <a:lumMod val="75000"/>
                  </a:schemeClr>
                </a:solidFill>
              </a:rPr>
              <a:t>fabric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2800" dirty="0" err="1"/>
              <a:t>Network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800" dirty="0" err="1"/>
              <a:t>App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800" dirty="0" err="1"/>
              <a:t>Chaincode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58" y="3737834"/>
            <a:ext cx="3791855" cy="281304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27F7C-63CF-4730-A18D-F8DCB5F3F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C521-7832-4C13-9EAF-5226F78A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P</a:t>
            </a:r>
            <a:r>
              <a:rPr lang="en-US" dirty="0"/>
              <a:t>u</a:t>
            </a:r>
            <a:r>
              <a:rPr lang="bg-BG" dirty="0"/>
              <a:t>b</a:t>
            </a:r>
            <a:r>
              <a:rPr lang="en-US" dirty="0"/>
              <a:t>l</a:t>
            </a:r>
            <a:r>
              <a:rPr lang="bg-BG" dirty="0"/>
              <a:t>i</a:t>
            </a:r>
            <a:r>
              <a:rPr lang="en-US" dirty="0"/>
              <a:t>c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P</a:t>
            </a:r>
            <a:r>
              <a:rPr lang="bg-BG" dirty="0"/>
              <a:t>r</a:t>
            </a:r>
            <a:r>
              <a:rPr lang="en-US" dirty="0" err="1"/>
              <a:t>i</a:t>
            </a:r>
            <a:r>
              <a:rPr lang="bg-BG" dirty="0"/>
              <a:t>v</a:t>
            </a:r>
            <a:r>
              <a:rPr lang="en-US" dirty="0"/>
              <a:t>a</a:t>
            </a:r>
            <a:r>
              <a:rPr lang="bg-BG" dirty="0"/>
              <a:t>t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–</a:t>
            </a:r>
            <a:r>
              <a:rPr lang="bg-BG" dirty="0"/>
              <a:t> </a:t>
            </a:r>
            <a:r>
              <a:rPr lang="en-US" dirty="0">
                <a:hlinkClick r:id="rId2"/>
              </a:rPr>
              <a:t>https://www.ibm.com/blogs/blockchain/2017/05/the-difference-between-public-and-private-blockchain/</a:t>
            </a:r>
            <a:r>
              <a:rPr lang="bg-BG" dirty="0"/>
              <a:t> </a:t>
            </a:r>
          </a:p>
          <a:p>
            <a:pPr>
              <a:lnSpc>
                <a:spcPct val="110000"/>
              </a:lnSpc>
            </a:pPr>
            <a:r>
              <a:rPr lang="bg-BG" dirty="0"/>
              <a:t>H</a:t>
            </a:r>
            <a:r>
              <a:rPr lang="en-US" dirty="0"/>
              <a:t>y</a:t>
            </a:r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 –  </a:t>
            </a:r>
            <a:r>
              <a:rPr lang="en-US" dirty="0">
                <a:hlinkClick r:id="rId3"/>
              </a:rPr>
              <a:t>https://www.hyperledger.org/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bg-BG" dirty="0"/>
              <a:t>H</a:t>
            </a:r>
            <a:r>
              <a:rPr lang="en-US" dirty="0"/>
              <a:t>y</a:t>
            </a:r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l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g</a:t>
            </a:r>
            <a:r>
              <a:rPr lang="en-US" dirty="0"/>
              <a:t>e</a:t>
            </a:r>
            <a:r>
              <a:rPr lang="bg-BG" dirty="0"/>
              <a:t>r </a:t>
            </a:r>
            <a:r>
              <a:rPr lang="bg-BG" dirty="0" err="1"/>
              <a:t>Fa</a:t>
            </a:r>
            <a:r>
              <a:rPr lang="en-US" dirty="0"/>
              <a:t>b</a:t>
            </a:r>
            <a:r>
              <a:rPr lang="bg-BG" dirty="0" err="1"/>
              <a:t>ric</a:t>
            </a:r>
            <a:r>
              <a:rPr lang="bg-BG" dirty="0"/>
              <a:t> </a:t>
            </a:r>
            <a:r>
              <a:rPr lang="bg-BG" dirty="0" err="1"/>
              <a:t>Official</a:t>
            </a:r>
            <a:r>
              <a:rPr lang="bg-BG" dirty="0"/>
              <a:t> D</a:t>
            </a:r>
            <a:r>
              <a:rPr lang="en-US" dirty="0" err="1"/>
              <a:t>ocumentation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https://hyperledger-fabric.readthedocs.io/en/release/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2290A-97A2-4440-BA09-D3983853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242286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 in Solidity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FC557-05F0-4916-9D83-190433CE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86433">
            <a:off x="3669514" y="1435384"/>
            <a:ext cx="1318489" cy="1747408"/>
          </a:xfrm>
          <a:prstGeom prst="roundRect">
            <a:avLst>
              <a:gd name="adj" fmla="val 1812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20109-45DA-4FB7-A3A2-AD4E8AE90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21285">
            <a:off x="4951979" y="4557082"/>
            <a:ext cx="1358541" cy="1524470"/>
          </a:xfrm>
          <a:prstGeom prst="roundRect">
            <a:avLst>
              <a:gd name="adj" fmla="val 1401"/>
            </a:avLst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BF8C76-EA03-4D4F-83DC-E3400F0EA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312" y="2091394"/>
            <a:ext cx="5067300" cy="3194981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9" name="Picture 2" descr="Резултат с изображение за token cryptocurrency">
            <a:extLst>
              <a:ext uri="{FF2B5EF4-FFF2-40B4-BE49-F238E27FC236}">
                <a16:creationId xmlns:a16="http://schemas.microsoft.com/office/drawing/2014/main" id="{115BEB5A-5AAD-4DDD-A365-050D6B8A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4670">
            <a:off x="2298906" y="5154483"/>
            <a:ext cx="2199589" cy="1190921"/>
          </a:xfrm>
          <a:prstGeom prst="rect">
            <a:avLst/>
          </a:prstGeom>
          <a:noFill/>
          <a:ln>
            <a:solidFill>
              <a:srgbClr val="F9DAAB">
                <a:alpha val="50196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B</a:t>
            </a:r>
            <a:r>
              <a:rPr lang="en-US" dirty="0" err="1"/>
              <a:t>i</a:t>
            </a:r>
            <a:r>
              <a:rPr lang="bg-BG" dirty="0"/>
              <a:t>t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 err="1"/>
              <a:t>i</a:t>
            </a:r>
            <a:r>
              <a:rPr lang="bg-BG" dirty="0"/>
              <a:t>n</a:t>
            </a:r>
          </a:p>
          <a:p>
            <a:r>
              <a:rPr lang="bg-BG" dirty="0" err="1"/>
              <a:t>Ethereum</a:t>
            </a:r>
            <a:endParaRPr lang="bg-BG" dirty="0"/>
          </a:p>
          <a:p>
            <a:r>
              <a:rPr lang="bg-BG" dirty="0" err="1"/>
              <a:t>Monero</a:t>
            </a:r>
            <a:endParaRPr lang="bg-BG" dirty="0"/>
          </a:p>
          <a:p>
            <a:r>
              <a:rPr lang="bg-BG" dirty="0" err="1"/>
              <a:t>Dash</a:t>
            </a:r>
            <a:endParaRPr lang="bg-BG" dirty="0"/>
          </a:p>
          <a:p>
            <a:r>
              <a:rPr lang="bg-BG" dirty="0" err="1"/>
              <a:t>Litecoin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bg-BG" dirty="0" err="1"/>
              <a:t>xamples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a P</a:t>
            </a:r>
            <a:r>
              <a:rPr lang="en-US" dirty="0"/>
              <a:t>u</a:t>
            </a:r>
            <a:r>
              <a:rPr lang="bg-BG" dirty="0"/>
              <a:t>b</a:t>
            </a:r>
            <a:r>
              <a:rPr lang="en-US" dirty="0"/>
              <a:t>l</a:t>
            </a:r>
            <a:r>
              <a:rPr lang="bg-BG" dirty="0"/>
              <a:t>i</a:t>
            </a:r>
            <a:r>
              <a:rPr lang="en-US" dirty="0"/>
              <a:t>c</a:t>
            </a:r>
            <a:r>
              <a:rPr lang="bg-BG" dirty="0"/>
              <a:t>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A8DC5D3A-C1AD-44C1-A285-C96584FD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1752600"/>
            <a:ext cx="2733675" cy="1676400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A3E18A3B-4FAB-413E-9CD9-0FC99C530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2" y="4160838"/>
            <a:ext cx="2464690" cy="1828800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BB1C03AA-9BAD-4C62-8124-4BED98DC1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73" y="1759258"/>
            <a:ext cx="2541992" cy="1676400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C4258B8-0083-4397-9796-2286FCF74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119" y="4170028"/>
            <a:ext cx="2857500" cy="1600200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17C9EF33-A58E-4980-947B-8EAF95A5F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54" y="1347501"/>
            <a:ext cx="275051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70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eavy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s</a:t>
            </a:r>
            <a:r>
              <a:rPr lang="en-US" dirty="0"/>
              <a:t>e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u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l</a:t>
            </a:r>
            <a:r>
              <a:rPr lang="en-US" dirty="0"/>
              <a:t>g</a:t>
            </a:r>
            <a:r>
              <a:rPr lang="bg-BG" dirty="0"/>
              <a:t>o</a:t>
            </a:r>
            <a:r>
              <a:rPr lang="en-US" dirty="0"/>
              <a:t>r</a:t>
            </a:r>
            <a:r>
              <a:rPr lang="bg-BG" dirty="0"/>
              <a:t>i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m</a:t>
            </a:r>
            <a:r>
              <a:rPr lang="bg-BG" dirty="0"/>
              <a:t>s</a:t>
            </a:r>
          </a:p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</a:t>
            </a:r>
            <a:r>
              <a:rPr lang="en-US" dirty="0"/>
              <a:t>n</a:t>
            </a:r>
            <a:r>
              <a:rPr lang="bg-BG" dirty="0"/>
              <a:t>e</a:t>
            </a:r>
            <a:r>
              <a:rPr lang="en-US" dirty="0"/>
              <a:t>e</a:t>
            </a:r>
            <a:r>
              <a:rPr lang="bg-BG" dirty="0"/>
              <a:t>d</a:t>
            </a:r>
            <a:r>
              <a:rPr lang="en-US" dirty="0"/>
              <a:t>e</a:t>
            </a:r>
            <a:r>
              <a:rPr lang="bg-BG" dirty="0"/>
              <a:t>d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bg-BG" dirty="0"/>
              <a:t>o </a:t>
            </a:r>
            <a:r>
              <a:rPr lang="bg-BG" dirty="0" err="1"/>
              <a:t>read</a:t>
            </a:r>
            <a:r>
              <a:rPr lang="bg-BG" dirty="0"/>
              <a:t>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write</a:t>
            </a:r>
            <a:r>
              <a:rPr lang="bg-BG" dirty="0"/>
              <a:t> </a:t>
            </a:r>
          </a:p>
          <a:p>
            <a:pPr marL="0" indent="0">
              <a:buNone/>
            </a:pPr>
            <a:r>
              <a:rPr lang="bg-BG" dirty="0" err="1"/>
              <a:t>tr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a</a:t>
            </a:r>
            <a:r>
              <a:rPr lang="en-US" dirty="0"/>
              <a:t>c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s</a:t>
            </a:r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Known</a:t>
            </a:r>
            <a:r>
              <a:rPr lang="bg-BG" dirty="0"/>
              <a:t> </a:t>
            </a:r>
            <a:r>
              <a:rPr lang="bg-BG" dirty="0" err="1"/>
              <a:t>parties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P</a:t>
            </a:r>
            <a:r>
              <a:rPr lang="en-US" dirty="0"/>
              <a:t>r</a:t>
            </a:r>
            <a:r>
              <a:rPr lang="bg-BG" dirty="0"/>
              <a:t>i</a:t>
            </a:r>
            <a:r>
              <a:rPr lang="en-US" dirty="0"/>
              <a:t>v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e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7E54774A-3799-4E77-87BD-A26F5142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56" y="1692190"/>
            <a:ext cx="5790556" cy="43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bg-BG" dirty="0"/>
              <a:t>R3 – </a:t>
            </a:r>
            <a:r>
              <a:rPr lang="en-US" dirty="0"/>
              <a:t>B</a:t>
            </a:r>
            <a:r>
              <a:rPr lang="bg-BG" dirty="0"/>
              <a:t>a</a:t>
            </a:r>
            <a:r>
              <a:rPr lang="en-US" dirty="0"/>
              <a:t>n</a:t>
            </a:r>
            <a:r>
              <a:rPr lang="bg-BG" dirty="0"/>
              <a:t>k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/>
              <a:t>g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e</a:t>
            </a:r>
            <a:r>
              <a:rPr lang="en-US" dirty="0"/>
              <a:t>c</a:t>
            </a:r>
            <a:r>
              <a:rPr lang="bg-BG" dirty="0"/>
              <a:t>t</a:t>
            </a:r>
            <a:r>
              <a:rPr lang="en-US" dirty="0"/>
              <a:t>o</a:t>
            </a:r>
            <a:r>
              <a:rPr lang="bg-BG" dirty="0"/>
              <a:t>r</a:t>
            </a:r>
          </a:p>
          <a:p>
            <a:r>
              <a:rPr lang="bg-BG" dirty="0"/>
              <a:t>EWF – </a:t>
            </a:r>
            <a:r>
              <a:rPr lang="en-US" dirty="0"/>
              <a:t>E</a:t>
            </a:r>
            <a:r>
              <a:rPr lang="bg-BG" dirty="0"/>
              <a:t>n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g</a:t>
            </a:r>
            <a:r>
              <a:rPr lang="bg-BG" dirty="0"/>
              <a:t>y </a:t>
            </a:r>
            <a:r>
              <a:rPr lang="en-US" dirty="0"/>
              <a:t>s</a:t>
            </a:r>
            <a:r>
              <a:rPr lang="bg-BG" dirty="0"/>
              <a:t>e</a:t>
            </a:r>
            <a:r>
              <a:rPr lang="en-US" dirty="0"/>
              <a:t>c</a:t>
            </a:r>
            <a:r>
              <a:rPr lang="bg-BG" dirty="0"/>
              <a:t>t</a:t>
            </a:r>
            <a:r>
              <a:rPr lang="en-US" dirty="0"/>
              <a:t>o</a:t>
            </a:r>
            <a:r>
              <a:rPr lang="bg-BG" dirty="0"/>
              <a:t>r</a:t>
            </a:r>
          </a:p>
          <a:p>
            <a:r>
              <a:rPr lang="bg-BG" dirty="0"/>
              <a:t>B3i – Insurance </a:t>
            </a:r>
            <a:r>
              <a:rPr lang="bg-BG" dirty="0" err="1"/>
              <a:t>sector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bg-BG" dirty="0"/>
              <a:t>x</a:t>
            </a:r>
            <a:r>
              <a:rPr lang="en-US" dirty="0"/>
              <a:t>a</a:t>
            </a:r>
            <a:r>
              <a:rPr lang="bg-BG" dirty="0"/>
              <a:t>m</a:t>
            </a:r>
            <a:r>
              <a:rPr lang="en-US" dirty="0"/>
              <a:t>p</a:t>
            </a:r>
            <a:r>
              <a:rPr lang="bg-BG" dirty="0"/>
              <a:t>l</a:t>
            </a:r>
            <a:r>
              <a:rPr lang="en-US" dirty="0"/>
              <a:t>e</a:t>
            </a:r>
            <a:r>
              <a:rPr lang="bg-BG" dirty="0"/>
              <a:t>s </a:t>
            </a:r>
            <a:r>
              <a:rPr lang="en-US" dirty="0"/>
              <a:t>o</a:t>
            </a:r>
            <a:r>
              <a:rPr lang="bg-BG" dirty="0"/>
              <a:t>f </a:t>
            </a:r>
            <a:r>
              <a:rPr lang="en-US" dirty="0"/>
              <a:t>a</a:t>
            </a:r>
            <a:r>
              <a:rPr lang="bg-BG" dirty="0"/>
              <a:t> P</a:t>
            </a:r>
            <a:r>
              <a:rPr lang="en-US" dirty="0"/>
              <a:t>r</a:t>
            </a:r>
            <a:r>
              <a:rPr lang="bg-BG" dirty="0"/>
              <a:t>i</a:t>
            </a:r>
            <a:r>
              <a:rPr lang="en-US" dirty="0"/>
              <a:t>v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e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endParaRPr lang="en-US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570700A6-F54A-418B-9175-4193DE4A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178" y="1295396"/>
            <a:ext cx="2857500" cy="27527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26E1A02A-94D1-4027-94E6-F04C4510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3603364"/>
            <a:ext cx="3562308" cy="2298098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DBC1A9A8-A5FD-427F-837B-5FC31CC1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612" y="2667834"/>
            <a:ext cx="3581520" cy="229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6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/>
              <a:t>:</a:t>
            </a:r>
          </a:p>
          <a:p>
            <a:pPr lvl="1"/>
            <a:r>
              <a:rPr lang="bg-BG" dirty="0" err="1"/>
              <a:t>Open</a:t>
            </a:r>
            <a:endParaRPr lang="bg-BG" dirty="0"/>
          </a:p>
          <a:p>
            <a:pPr lvl="1"/>
            <a:r>
              <a:rPr lang="bg-BG" dirty="0" err="1"/>
              <a:t>Secure</a:t>
            </a:r>
            <a:endParaRPr lang="bg-BG" dirty="0"/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Cons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S</a:t>
            </a:r>
            <a:r>
              <a:rPr lang="en-US" dirty="0"/>
              <a:t>l</a:t>
            </a:r>
            <a:r>
              <a:rPr lang="bg-BG" dirty="0"/>
              <a:t>o</a:t>
            </a:r>
            <a:r>
              <a:rPr lang="en-US" dirty="0"/>
              <a:t>w</a:t>
            </a:r>
            <a:endParaRPr lang="bg-BG" dirty="0"/>
          </a:p>
          <a:p>
            <a:pPr lvl="1"/>
            <a:r>
              <a:rPr lang="bg-BG" dirty="0" err="1"/>
              <a:t>Too</a:t>
            </a:r>
            <a:r>
              <a:rPr lang="bg-BG" dirty="0"/>
              <a:t> </a:t>
            </a:r>
            <a:r>
              <a:rPr lang="bg-BG" dirty="0" err="1"/>
              <a:t>open</a:t>
            </a:r>
            <a:r>
              <a:rPr lang="bg-BG" dirty="0"/>
              <a:t> </a:t>
            </a:r>
            <a:r>
              <a:rPr lang="bg-BG" dirty="0" err="1"/>
              <a:t>and</a:t>
            </a:r>
            <a:r>
              <a:rPr lang="bg-BG" dirty="0"/>
              <a:t> </a:t>
            </a:r>
            <a:r>
              <a:rPr lang="bg-BG" dirty="0" err="1"/>
              <a:t>transparent</a:t>
            </a:r>
            <a:r>
              <a:rPr lang="bg-BG" dirty="0"/>
              <a:t> </a:t>
            </a:r>
            <a:r>
              <a:rPr lang="bg-BG" dirty="0" err="1"/>
              <a:t>for</a:t>
            </a:r>
            <a:r>
              <a:rPr lang="bg-BG" dirty="0"/>
              <a:t> </a:t>
            </a:r>
            <a:r>
              <a:rPr lang="bg-BG" dirty="0" err="1"/>
              <a:t>some</a:t>
            </a:r>
            <a:r>
              <a:rPr lang="bg-BG" dirty="0"/>
              <a:t> </a:t>
            </a:r>
            <a:r>
              <a:rPr lang="bg-BG" dirty="0" err="1"/>
              <a:t>use</a:t>
            </a:r>
            <a:r>
              <a:rPr lang="bg-BG" dirty="0"/>
              <a:t> </a:t>
            </a:r>
            <a:r>
              <a:rPr lang="bg-BG" dirty="0" err="1"/>
              <a:t>cases</a:t>
            </a:r>
            <a:endParaRPr lang="bg-BG" dirty="0"/>
          </a:p>
          <a:p>
            <a:pPr lvl="1"/>
            <a:r>
              <a:rPr lang="bg-BG" dirty="0" err="1"/>
              <a:t>Could</a:t>
            </a:r>
            <a:r>
              <a:rPr lang="bg-BG" dirty="0"/>
              <a:t> </a:t>
            </a:r>
            <a:r>
              <a:rPr lang="bg-BG" dirty="0" err="1"/>
              <a:t>requi</a:t>
            </a:r>
            <a:r>
              <a:rPr lang="en-US" dirty="0"/>
              <a:t>r</a:t>
            </a:r>
            <a:r>
              <a:rPr lang="bg-BG" dirty="0"/>
              <a:t>e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/>
              <a:t>l</a:t>
            </a:r>
            <a:r>
              <a:rPr lang="bg-BG" dirty="0"/>
              <a:t>o</a:t>
            </a:r>
            <a:r>
              <a:rPr lang="en-US" dirty="0"/>
              <a:t>t</a:t>
            </a:r>
            <a:r>
              <a:rPr lang="bg-BG" dirty="0"/>
              <a:t> </a:t>
            </a:r>
            <a:r>
              <a:rPr lang="en-US" dirty="0"/>
              <a:t>o</a:t>
            </a:r>
            <a:r>
              <a:rPr lang="bg-BG" dirty="0"/>
              <a:t>f </a:t>
            </a:r>
            <a:r>
              <a:rPr lang="en-US" dirty="0"/>
              <a:t>e</a:t>
            </a:r>
            <a:r>
              <a:rPr lang="bg-BG" dirty="0"/>
              <a:t>n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g</a:t>
            </a:r>
            <a:r>
              <a:rPr lang="bg-BG" dirty="0"/>
              <a:t>y </a:t>
            </a:r>
            <a:r>
              <a:rPr lang="en-US" dirty="0"/>
              <a:t>t</a:t>
            </a:r>
            <a:r>
              <a:rPr lang="bg-BG" dirty="0"/>
              <a:t>o </a:t>
            </a:r>
            <a:r>
              <a:rPr lang="en-US" dirty="0"/>
              <a:t>f</a:t>
            </a:r>
            <a:r>
              <a:rPr lang="bg-BG" dirty="0"/>
              <a:t>u</a:t>
            </a:r>
            <a:r>
              <a:rPr lang="en-US" dirty="0"/>
              <a:t>n</a:t>
            </a:r>
            <a:r>
              <a:rPr lang="bg-BG" dirty="0"/>
              <a:t>c</a:t>
            </a:r>
            <a:r>
              <a:rPr lang="en-US" dirty="0"/>
              <a:t>t</a:t>
            </a:r>
            <a:r>
              <a:rPr lang="bg-BG" dirty="0"/>
              <a:t>i</a:t>
            </a:r>
            <a:r>
              <a:rPr lang="en-US" dirty="0"/>
              <a:t>o</a:t>
            </a:r>
            <a:r>
              <a:rPr lang="bg-BG" dirty="0"/>
              <a:t>n </a:t>
            </a:r>
            <a:r>
              <a:rPr lang="en-US" dirty="0"/>
              <a:t>p</a:t>
            </a:r>
            <a:r>
              <a:rPr lang="bg-BG" dirty="0"/>
              <a:t>r</a:t>
            </a:r>
            <a:r>
              <a:rPr lang="en-US" dirty="0"/>
              <a:t>o</a:t>
            </a:r>
            <a:r>
              <a:rPr lang="bg-BG" dirty="0"/>
              <a:t>p</a:t>
            </a:r>
            <a:r>
              <a:rPr lang="en-US" dirty="0"/>
              <a:t>e</a:t>
            </a:r>
            <a:r>
              <a:rPr lang="bg-BG" dirty="0"/>
              <a:t>r</a:t>
            </a:r>
            <a:r>
              <a:rPr lang="en-US" dirty="0"/>
              <a:t>l</a:t>
            </a:r>
            <a:r>
              <a:rPr lang="bg-BG" dirty="0"/>
              <a:t>y</a:t>
            </a:r>
          </a:p>
          <a:p>
            <a:pPr lvl="1"/>
            <a:r>
              <a:rPr lang="bg-BG" dirty="0" err="1"/>
              <a:t>Not</a:t>
            </a:r>
            <a:r>
              <a:rPr lang="bg-BG" dirty="0"/>
              <a:t> </a:t>
            </a:r>
            <a:r>
              <a:rPr lang="bg-BG" dirty="0" err="1"/>
              <a:t>scalable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P</a:t>
            </a:r>
            <a:r>
              <a:rPr lang="en-US" dirty="0"/>
              <a:t>r</a:t>
            </a:r>
            <a:r>
              <a:rPr lang="bg-BG" dirty="0"/>
              <a:t>o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s </a:t>
            </a:r>
            <a:r>
              <a:rPr lang="en-US" dirty="0"/>
              <a:t>o</a:t>
            </a:r>
            <a:r>
              <a:rPr lang="bg-BG" dirty="0"/>
              <a:t>f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en-US" dirty="0"/>
              <a:t>P</a:t>
            </a:r>
            <a:r>
              <a:rPr lang="bg-BG" dirty="0"/>
              <a:t>u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 err="1"/>
              <a:t>i</a:t>
            </a:r>
            <a:r>
              <a:rPr lang="bg-BG" dirty="0"/>
              <a:t>c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5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fontScale="92500" lnSpcReduction="20000"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dirty="0"/>
              <a:t>:</a:t>
            </a:r>
          </a:p>
          <a:p>
            <a:pPr lvl="1"/>
            <a:r>
              <a:rPr lang="en-US" dirty="0"/>
              <a:t>L</a:t>
            </a:r>
            <a:r>
              <a:rPr lang="bg-BG" dirty="0"/>
              <a:t>o</a:t>
            </a:r>
            <a:r>
              <a:rPr lang="en-US" dirty="0"/>
              <a:t>w</a:t>
            </a:r>
            <a:r>
              <a:rPr lang="bg-BG" dirty="0"/>
              <a:t> </a:t>
            </a:r>
            <a:r>
              <a:rPr lang="en-US" dirty="0"/>
              <a:t>t</a:t>
            </a:r>
            <a:r>
              <a:rPr lang="bg-BG" dirty="0"/>
              <a:t>r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s</a:t>
            </a:r>
            <a:r>
              <a:rPr lang="bg-BG" dirty="0"/>
              <a:t>a</a:t>
            </a:r>
            <a:r>
              <a:rPr lang="en-US" dirty="0"/>
              <a:t>c</a:t>
            </a:r>
            <a:r>
              <a:rPr lang="bg-BG" dirty="0"/>
              <a:t>t</a:t>
            </a:r>
            <a:r>
              <a:rPr lang="en-US" dirty="0" err="1"/>
              <a:t>i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s</a:t>
            </a:r>
            <a:r>
              <a:rPr lang="bg-BG" dirty="0"/>
              <a:t>t</a:t>
            </a:r>
            <a:r>
              <a:rPr lang="en-US" dirty="0"/>
              <a:t>s</a:t>
            </a:r>
            <a:endParaRPr lang="bg-BG" dirty="0"/>
          </a:p>
          <a:p>
            <a:pPr lvl="1"/>
            <a:r>
              <a:rPr lang="en-US" dirty="0"/>
              <a:t>S</a:t>
            </a:r>
            <a:r>
              <a:rPr lang="bg-BG" dirty="0"/>
              <a:t>i</a:t>
            </a:r>
            <a:r>
              <a:rPr lang="en-US" dirty="0"/>
              <a:t>m</a:t>
            </a:r>
            <a:r>
              <a:rPr lang="bg-BG" dirty="0"/>
              <a:t>p</a:t>
            </a:r>
            <a:r>
              <a:rPr lang="en-US" dirty="0"/>
              <a:t>l</a:t>
            </a:r>
            <a:r>
              <a:rPr lang="bg-BG" dirty="0"/>
              <a:t>i</a:t>
            </a:r>
            <a:r>
              <a:rPr lang="en-US" dirty="0"/>
              <a:t>f</a:t>
            </a:r>
            <a:r>
              <a:rPr lang="bg-BG" dirty="0"/>
              <a:t>i</a:t>
            </a:r>
            <a:r>
              <a:rPr lang="en-US" dirty="0"/>
              <a:t>e</a:t>
            </a:r>
            <a:r>
              <a:rPr lang="bg-BG" dirty="0"/>
              <a:t>s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</a:t>
            </a:r>
            <a:r>
              <a:rPr lang="bg-BG" dirty="0" err="1"/>
              <a:t>document</a:t>
            </a:r>
            <a:r>
              <a:rPr lang="bg-BG" dirty="0"/>
              <a:t> </a:t>
            </a:r>
            <a:r>
              <a:rPr lang="bg-BG" dirty="0" err="1"/>
              <a:t>handling</a:t>
            </a:r>
            <a:endParaRPr lang="bg-BG" dirty="0"/>
          </a:p>
          <a:p>
            <a:pPr lvl="1"/>
            <a:r>
              <a:rPr lang="bg-BG" dirty="0" err="1"/>
              <a:t>Fast</a:t>
            </a:r>
            <a:endParaRPr lang="bg-BG" dirty="0"/>
          </a:p>
          <a:p>
            <a:pPr lvl="1"/>
            <a:r>
              <a:rPr lang="bg-BG" dirty="0"/>
              <a:t>S</a:t>
            </a:r>
            <a:r>
              <a:rPr lang="en-US" dirty="0"/>
              <a:t>c</a:t>
            </a:r>
            <a:r>
              <a:rPr lang="bg-BG" dirty="0"/>
              <a:t>a</a:t>
            </a:r>
            <a:r>
              <a:rPr lang="en-US" dirty="0"/>
              <a:t>l</a:t>
            </a:r>
            <a:r>
              <a:rPr lang="bg-BG" dirty="0"/>
              <a:t>a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e</a:t>
            </a:r>
            <a:endParaRPr lang="bg-BG" dirty="0"/>
          </a:p>
          <a:p>
            <a:r>
              <a:rPr lang="bg-BG" dirty="0" err="1">
                <a:solidFill>
                  <a:schemeClr val="tx2">
                    <a:lumMod val="75000"/>
                  </a:schemeClr>
                </a:solidFill>
              </a:rPr>
              <a:t>Cons</a:t>
            </a:r>
            <a:r>
              <a:rPr lang="bg-BG" dirty="0"/>
              <a:t>:</a:t>
            </a:r>
          </a:p>
          <a:p>
            <a:pPr lvl="1"/>
            <a:r>
              <a:rPr lang="bg-BG" dirty="0"/>
              <a:t>P</a:t>
            </a:r>
            <a:r>
              <a:rPr lang="en-US" dirty="0"/>
              <a:t>r</a:t>
            </a:r>
            <a:r>
              <a:rPr lang="bg-BG" dirty="0"/>
              <a:t>i</a:t>
            </a:r>
            <a:r>
              <a:rPr lang="en-US" dirty="0"/>
              <a:t>v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 err="1"/>
              <a:t>ely</a:t>
            </a:r>
            <a:r>
              <a:rPr lang="bg-BG" dirty="0"/>
              <a:t> </a:t>
            </a:r>
            <a:r>
              <a:rPr lang="bg-BG" dirty="0" err="1"/>
              <a:t>owned</a:t>
            </a:r>
            <a:endParaRPr lang="bg-BG" dirty="0"/>
          </a:p>
          <a:p>
            <a:pPr lvl="1"/>
            <a:r>
              <a:rPr lang="en-US" dirty="0"/>
              <a:t>M</a:t>
            </a:r>
            <a:r>
              <a:rPr lang="bg-BG" dirty="0"/>
              <a:t>a</a:t>
            </a:r>
            <a:r>
              <a:rPr lang="en-US" dirty="0"/>
              <a:t>n</a:t>
            </a:r>
            <a:r>
              <a:rPr lang="bg-BG" dirty="0"/>
              <a:t>a</a:t>
            </a:r>
            <a:r>
              <a:rPr lang="en-US" dirty="0"/>
              <a:t>g</a:t>
            </a:r>
            <a:r>
              <a:rPr lang="bg-BG" dirty="0"/>
              <a:t>e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u</a:t>
            </a:r>
            <a:r>
              <a:rPr lang="bg-BG" dirty="0"/>
              <a:t>p</a:t>
            </a:r>
            <a:r>
              <a:rPr lang="en-US" dirty="0"/>
              <a:t>k</a:t>
            </a:r>
            <a:r>
              <a:rPr lang="bg-BG" dirty="0"/>
              <a:t>e</a:t>
            </a:r>
            <a:r>
              <a:rPr lang="en-US" dirty="0"/>
              <a:t>e</a:t>
            </a:r>
            <a:r>
              <a:rPr lang="bg-BG" dirty="0"/>
              <a:t>p</a:t>
            </a:r>
          </a:p>
          <a:p>
            <a:pPr lvl="1"/>
            <a:r>
              <a:rPr lang="bg-BG" dirty="0" err="1"/>
              <a:t>If</a:t>
            </a:r>
            <a:r>
              <a:rPr lang="bg-BG" dirty="0"/>
              <a:t> </a:t>
            </a:r>
            <a:r>
              <a:rPr lang="bg-BG" dirty="0" err="1"/>
              <a:t>not</a:t>
            </a:r>
            <a:r>
              <a:rPr lang="bg-BG" dirty="0"/>
              <a:t> </a:t>
            </a:r>
            <a:r>
              <a:rPr lang="bg-BG" dirty="0" err="1"/>
              <a:t>designed</a:t>
            </a:r>
            <a:r>
              <a:rPr lang="bg-BG" dirty="0"/>
              <a:t> </a:t>
            </a:r>
            <a:r>
              <a:rPr lang="bg-BG" dirty="0" err="1"/>
              <a:t>properly</a:t>
            </a:r>
            <a:r>
              <a:rPr lang="bg-BG" dirty="0"/>
              <a:t> </a:t>
            </a:r>
            <a:r>
              <a:rPr lang="bg-BG" dirty="0" err="1"/>
              <a:t>might</a:t>
            </a:r>
            <a:r>
              <a:rPr lang="bg-BG" dirty="0"/>
              <a:t> </a:t>
            </a:r>
            <a:r>
              <a:rPr lang="bg-BG" dirty="0" err="1"/>
              <a:t>fallback</a:t>
            </a:r>
            <a:r>
              <a:rPr lang="bg-BG" dirty="0"/>
              <a:t> </a:t>
            </a:r>
            <a:r>
              <a:rPr lang="bg-BG" dirty="0" err="1"/>
              <a:t>to</a:t>
            </a:r>
            <a:r>
              <a:rPr lang="bg-BG" dirty="0"/>
              <a:t> a </a:t>
            </a:r>
            <a:r>
              <a:rPr lang="bg-BG" dirty="0" err="1"/>
              <a:t>centralised</a:t>
            </a:r>
            <a:r>
              <a:rPr lang="bg-BG" dirty="0"/>
              <a:t> </a:t>
            </a:r>
            <a:r>
              <a:rPr lang="bg-BG" dirty="0" err="1"/>
              <a:t>network</a:t>
            </a:r>
            <a:r>
              <a:rPr lang="bg-BG" dirty="0"/>
              <a:t> w</a:t>
            </a:r>
            <a:r>
              <a:rPr lang="en-US" dirty="0" err="1"/>
              <a:t>i</a:t>
            </a:r>
            <a:r>
              <a:rPr lang="bg-BG" dirty="0"/>
              <a:t>t</a:t>
            </a:r>
            <a:r>
              <a:rPr lang="en-US" dirty="0"/>
              <a:t>h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 </a:t>
            </a:r>
            <a:r>
              <a:rPr lang="en-US" dirty="0"/>
              <a:t>s</a:t>
            </a:r>
            <a:r>
              <a:rPr lang="bg-BG" dirty="0"/>
              <a:t>i</a:t>
            </a:r>
            <a:r>
              <a:rPr lang="en-US" dirty="0"/>
              <a:t>n</a:t>
            </a:r>
            <a:r>
              <a:rPr lang="bg-BG" dirty="0"/>
              <a:t>g</a:t>
            </a:r>
            <a:r>
              <a:rPr lang="en-US" dirty="0"/>
              <a:t>l</a:t>
            </a:r>
            <a:r>
              <a:rPr lang="bg-BG" dirty="0"/>
              <a:t>e </a:t>
            </a:r>
            <a:r>
              <a:rPr lang="en-US" dirty="0"/>
              <a:t>p</a:t>
            </a:r>
            <a:r>
              <a:rPr lang="bg-BG" dirty="0"/>
              <a:t>o</a:t>
            </a:r>
            <a:r>
              <a:rPr lang="en-US" dirty="0" err="1"/>
              <a:t>i</a:t>
            </a:r>
            <a:r>
              <a:rPr lang="bg-BG" dirty="0"/>
              <a:t>n</a:t>
            </a:r>
            <a:r>
              <a:rPr lang="en-US" dirty="0"/>
              <a:t>t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</a:t>
            </a:r>
            <a:r>
              <a:rPr lang="bg-BG" dirty="0" err="1"/>
              <a:t>failure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P</a:t>
            </a:r>
            <a:r>
              <a:rPr lang="en-US" dirty="0"/>
              <a:t>r</a:t>
            </a:r>
            <a:r>
              <a:rPr lang="bg-BG" dirty="0"/>
              <a:t>o</a:t>
            </a:r>
            <a:r>
              <a:rPr lang="en-US" dirty="0"/>
              <a:t>s</a:t>
            </a:r>
            <a:r>
              <a:rPr lang="bg-BG" dirty="0"/>
              <a:t> </a:t>
            </a:r>
            <a:r>
              <a:rPr lang="en-US" dirty="0"/>
              <a:t>a</a:t>
            </a:r>
            <a:r>
              <a:rPr lang="bg-BG" dirty="0"/>
              <a:t>n</a:t>
            </a:r>
            <a:r>
              <a:rPr lang="en-US" dirty="0"/>
              <a:t>d</a:t>
            </a:r>
            <a:r>
              <a:rPr lang="bg-BG" dirty="0"/>
              <a:t> </a:t>
            </a:r>
            <a:r>
              <a:rPr lang="en-US" dirty="0"/>
              <a:t>C</a:t>
            </a:r>
            <a:r>
              <a:rPr lang="bg-BG" dirty="0"/>
              <a:t>o</a:t>
            </a:r>
            <a:r>
              <a:rPr lang="en-US" dirty="0"/>
              <a:t>n</a:t>
            </a:r>
            <a:r>
              <a:rPr lang="bg-BG" dirty="0"/>
              <a:t>s </a:t>
            </a:r>
            <a:r>
              <a:rPr lang="en-US" dirty="0"/>
              <a:t>o</a:t>
            </a:r>
            <a:r>
              <a:rPr lang="bg-BG" dirty="0"/>
              <a:t>f </a:t>
            </a:r>
            <a:r>
              <a:rPr lang="en-US" dirty="0"/>
              <a:t>t</a:t>
            </a:r>
            <a:r>
              <a:rPr lang="bg-BG" dirty="0"/>
              <a:t>h</a:t>
            </a:r>
            <a:r>
              <a:rPr lang="en-US" dirty="0"/>
              <a:t>e</a:t>
            </a:r>
            <a:r>
              <a:rPr lang="bg-BG" dirty="0"/>
              <a:t> P</a:t>
            </a:r>
            <a:r>
              <a:rPr lang="en-US" dirty="0"/>
              <a:t>r</a:t>
            </a:r>
            <a:r>
              <a:rPr lang="bg-BG" dirty="0"/>
              <a:t>i</a:t>
            </a:r>
            <a:r>
              <a:rPr lang="en-US" dirty="0"/>
              <a:t>v</a:t>
            </a:r>
            <a:r>
              <a:rPr lang="bg-BG" dirty="0"/>
              <a:t>a</a:t>
            </a:r>
            <a:r>
              <a:rPr lang="en-US" dirty="0"/>
              <a:t>t</a:t>
            </a:r>
            <a:r>
              <a:rPr lang="bg-BG" dirty="0"/>
              <a:t>e </a:t>
            </a:r>
            <a:r>
              <a:rPr lang="en-US" dirty="0"/>
              <a:t>B</a:t>
            </a:r>
            <a:r>
              <a:rPr lang="bg-BG" dirty="0"/>
              <a:t>l</a:t>
            </a:r>
            <a:r>
              <a:rPr lang="en-US" dirty="0"/>
              <a:t>o</a:t>
            </a:r>
            <a:r>
              <a:rPr lang="bg-BG" dirty="0"/>
              <a:t>c</a:t>
            </a:r>
            <a:r>
              <a:rPr lang="en-US" dirty="0"/>
              <a:t>k</a:t>
            </a:r>
            <a:r>
              <a:rPr lang="bg-BG" dirty="0"/>
              <a:t>c</a:t>
            </a:r>
            <a:r>
              <a:rPr lang="en-US" dirty="0"/>
              <a:t>h</a:t>
            </a:r>
            <a:r>
              <a:rPr lang="bg-BG" dirty="0"/>
              <a:t>a</a:t>
            </a:r>
            <a:r>
              <a:rPr lang="en-US" dirty="0" err="1"/>
              <a:t>i</a:t>
            </a:r>
            <a:r>
              <a:rPr lang="bg-BG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5861</TotalTime>
  <Words>3399</Words>
  <Application>Microsoft Office PowerPoint</Application>
  <PresentationFormat>По избор</PresentationFormat>
  <Paragraphs>351</Paragraphs>
  <Slides>50</Slides>
  <Notes>13</Notes>
  <HiddenSlides>0</HiddenSlides>
  <MMClips>3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50</vt:i4>
      </vt:variant>
    </vt:vector>
  </HeadingPairs>
  <TitlesOfParts>
    <vt:vector size="56" baseType="lpstr">
      <vt:lpstr>Arial</vt:lpstr>
      <vt:lpstr>Calibri</vt:lpstr>
      <vt:lpstr>Wingdings</vt:lpstr>
      <vt:lpstr>Wingdings 2</vt:lpstr>
      <vt:lpstr>SoftUni 16x9</vt:lpstr>
      <vt:lpstr>1_SoftUni 16x9</vt:lpstr>
      <vt:lpstr>Corporate Blockchain Platforms Hyperledger</vt:lpstr>
      <vt:lpstr>Table of Contents</vt:lpstr>
      <vt:lpstr>Public and Private Blockchains</vt:lpstr>
      <vt:lpstr>Public Blockchain</vt:lpstr>
      <vt:lpstr>Examples of a Public Blockchain</vt:lpstr>
      <vt:lpstr>Private Blockchain</vt:lpstr>
      <vt:lpstr>Examples of a Private Blockchain</vt:lpstr>
      <vt:lpstr>Pros and Cons of the Public Blockchain</vt:lpstr>
      <vt:lpstr>Pros and Cons of the Private Blockchain</vt:lpstr>
      <vt:lpstr>Private/Permissioned and Public/Permissionless Blockchain</vt:lpstr>
      <vt:lpstr>Hyperledger</vt:lpstr>
      <vt:lpstr>What is Hyperledger?</vt:lpstr>
      <vt:lpstr>Презентация на PowerPoint</vt:lpstr>
      <vt:lpstr>Hyperledger`s Goals</vt:lpstr>
      <vt:lpstr>Hyperledger</vt:lpstr>
      <vt:lpstr>Hyperledger Sawtooth</vt:lpstr>
      <vt:lpstr>Презентация на PowerPoint</vt:lpstr>
      <vt:lpstr>Hyperledger Iroha</vt:lpstr>
      <vt:lpstr>Hyperledger Burrow</vt:lpstr>
      <vt:lpstr>Hyperledger Indy</vt:lpstr>
      <vt:lpstr>Hyperledger Tools</vt:lpstr>
      <vt:lpstr>Hyperledger Cello</vt:lpstr>
      <vt:lpstr>Hyperledger Composer</vt:lpstr>
      <vt:lpstr>Hyperledger Explorer</vt:lpstr>
      <vt:lpstr>Hyperledger Quilt (Coming Soon)</vt:lpstr>
      <vt:lpstr>Hyperledger Fabric</vt:lpstr>
      <vt:lpstr>What is Hyperledger Fabric?</vt:lpstr>
      <vt:lpstr>Презентация на PowerPoint</vt:lpstr>
      <vt:lpstr>Hyperledger Fabric`s Key Features</vt:lpstr>
      <vt:lpstr>Hyperledger Fabric Transaction Validation</vt:lpstr>
      <vt:lpstr>Hyperledger Fabric Infrastructure</vt:lpstr>
      <vt:lpstr>Hyperledger Fabric Infrastructure (2)</vt:lpstr>
      <vt:lpstr>Exercise: Built a Network</vt:lpstr>
      <vt:lpstr>Hyperledger Fabric Components</vt:lpstr>
      <vt:lpstr>Certificate Authority</vt:lpstr>
      <vt:lpstr>Certificate Authority (2)</vt:lpstr>
      <vt:lpstr>Channels</vt:lpstr>
      <vt:lpstr>Membership Service Providers</vt:lpstr>
      <vt:lpstr>Peers</vt:lpstr>
      <vt:lpstr>Ordering service</vt:lpstr>
      <vt:lpstr>Exercise: Built an App</vt:lpstr>
      <vt:lpstr>Chaincode</vt:lpstr>
      <vt:lpstr>Policy</vt:lpstr>
      <vt:lpstr>Transaction Propagandation</vt:lpstr>
      <vt:lpstr>Exercise: Chaincode with Go</vt:lpstr>
      <vt:lpstr>Summary</vt:lpstr>
      <vt:lpstr>Resources and Further Reading</vt:lpstr>
      <vt:lpstr>First Steps in Solidity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Steps in Solidity</dc:title>
  <dc:subject>Software Development Course</dc:subject>
  <dc:creator>Software University Foundation</dc:creator>
  <cp:keywords>SoftUni, Software University, programming, software development, software engineering, course, Solidity</cp:keywords>
  <dc:description>Blockchain Development Course @ SoftUni - https://softuni.bg/courses/</dc:description>
  <cp:lastModifiedBy>lenovo</cp:lastModifiedBy>
  <cp:revision>259</cp:revision>
  <dcterms:created xsi:type="dcterms:W3CDTF">2014-01-02T17:00:34Z</dcterms:created>
  <dcterms:modified xsi:type="dcterms:W3CDTF">2018-02-18T20:03:43Z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